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65" r:id="rId20"/>
  </p:sldIdLst>
  <p:sldSz cx="14630400" cy="8229600"/>
  <p:notesSz cx="8229600" cy="14630400"/>
  <p:embeddedFontLst>
    <p:embeddedFont>
      <p:font typeface="Fira Mono Medium" panose="020F0502020204030204" pitchFamily="49" charset="0"/>
      <p:regular r:id="rId22"/>
    </p:embeddedFont>
    <p:embeddedFont>
      <p:font typeface="Fira Sans" panose="020F0502020204030204" pitchFamily="34" charset="0"/>
      <p:regular r:id="rId23"/>
    </p:embeddedFont>
    <p:embeddedFont>
      <p:font typeface="Roboto" panose="02000000000000000000" pitchFamily="2" charset="0"/>
      <p:regular r:id="rId24"/>
      <p:bold r:id="rId25"/>
    </p:embeddedFont>
    <p:embeddedFont>
      <p:font typeface="Roboto Medium" panose="020000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58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6106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8056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4810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59132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0473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90854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76136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966155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02699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F0F10">
              <a:alpha val="80000"/>
            </a:srgbClr>
          </a:solidFill>
          <a:ln/>
        </p:spPr>
      </p:sp>
      <p:sp>
        <p:nvSpPr>
          <p:cNvPr id="4" name="Text 1"/>
          <p:cNvSpPr/>
          <p:nvPr/>
        </p:nvSpPr>
        <p:spPr>
          <a:xfrm>
            <a:off x="1872139" y="2308860"/>
            <a:ext cx="10886003" cy="708779"/>
          </a:xfrm>
          <a:prstGeom prst="rect">
            <a:avLst/>
          </a:prstGeom>
          <a:noFill/>
          <a:ln/>
        </p:spPr>
        <p:txBody>
          <a:bodyPr wrap="none" lIns="0" tIns="0" rIns="0" bIns="0" rtlCol="0" anchor="t"/>
          <a:lstStyle/>
          <a:p>
            <a:pPr marL="0" indent="0" algn="ctr">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Introduction to Data Engineering</a:t>
            </a:r>
            <a:endParaRPr lang="en-US" sz="4450" dirty="0"/>
          </a:p>
        </p:txBody>
      </p:sp>
      <p:sp>
        <p:nvSpPr>
          <p:cNvPr id="5" name="Text 2"/>
          <p:cNvSpPr/>
          <p:nvPr/>
        </p:nvSpPr>
        <p:spPr>
          <a:xfrm>
            <a:off x="793790" y="3357801"/>
            <a:ext cx="13042821" cy="1133951"/>
          </a:xfrm>
          <a:prstGeom prst="rect">
            <a:avLst/>
          </a:prstGeom>
          <a:noFill/>
          <a:ln/>
        </p:spPr>
        <p:txBody>
          <a:bodyPr wrap="square" lIns="0" tIns="0" rIns="0" bIns="0" rtlCol="0" anchor="t"/>
          <a:lstStyle/>
          <a:p>
            <a:pPr marL="0" indent="0" algn="ctr">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Building the Invisible Backbone of Data-Driven Decisions</a:t>
            </a:r>
            <a:endParaRPr lang="en-US" sz="3550" dirty="0"/>
          </a:p>
        </p:txBody>
      </p:sp>
      <p:sp>
        <p:nvSpPr>
          <p:cNvPr id="6" name="Text 3"/>
          <p:cNvSpPr/>
          <p:nvPr/>
        </p:nvSpPr>
        <p:spPr>
          <a:xfrm>
            <a:off x="793790" y="4831913"/>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Fira Sans" pitchFamily="34" charset="0"/>
                <a:ea typeface="Fira Sans" pitchFamily="34" charset="-122"/>
                <a:cs typeface="Fira Sans" pitchFamily="34" charset="-120"/>
              </a:rPr>
              <a:t>Data engineering is the critical foundation that enables informed, data-driven choices. It silently powers everything from personalized applications and targeted advertisements to the insightful analytics behind major business strategies. Think of it as the unseen, yet essential, infrastructure that makes modern data utilization possible.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Essential Tools in Data Engineering</a:t>
            </a:r>
            <a:endParaRPr lang="en-US" sz="4450" dirty="0"/>
          </a:p>
        </p:txBody>
      </p:sp>
    </p:spTree>
    <p:extLst>
      <p:ext uri="{BB962C8B-B14F-4D97-AF65-F5344CB8AC3E}">
        <p14:creationId xmlns:p14="http://schemas.microsoft.com/office/powerpoint/2010/main" val="74372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9151"/>
            <a:ext cx="3756898"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1. Data Storage Tools</a:t>
            </a:r>
            <a:endParaRPr lang="en-US" sz="2650" dirty="0"/>
          </a:p>
        </p:txBody>
      </p:sp>
      <p:sp>
        <p:nvSpPr>
          <p:cNvPr id="3" name="Text 1"/>
          <p:cNvSpPr/>
          <p:nvPr/>
        </p:nvSpPr>
        <p:spPr>
          <a:xfrm>
            <a:off x="793790" y="170807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Used to store structured, semi-structured, or unstructured data.</a:t>
            </a:r>
            <a:endParaRPr lang="en-US" sz="1750" dirty="0"/>
          </a:p>
        </p:txBody>
      </p:sp>
      <p:sp>
        <p:nvSpPr>
          <p:cNvPr id="4" name="Text 2"/>
          <p:cNvSpPr/>
          <p:nvPr/>
        </p:nvSpPr>
        <p:spPr>
          <a:xfrm>
            <a:off x="793790" y="2552938"/>
            <a:ext cx="3538180"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Relational Databases (SQL):</a:t>
            </a:r>
            <a:endParaRPr lang="en-US" sz="2200" dirty="0"/>
          </a:p>
        </p:txBody>
      </p:sp>
      <p:sp>
        <p:nvSpPr>
          <p:cNvPr id="5" name="Text 3"/>
          <p:cNvSpPr/>
          <p:nvPr/>
        </p:nvSpPr>
        <p:spPr>
          <a:xfrm>
            <a:off x="793790" y="31340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PostgreSQL</a:t>
            </a:r>
            <a:endParaRPr lang="en-US" sz="1750" dirty="0"/>
          </a:p>
        </p:txBody>
      </p:sp>
      <p:sp>
        <p:nvSpPr>
          <p:cNvPr id="6" name="Text 4"/>
          <p:cNvSpPr/>
          <p:nvPr/>
        </p:nvSpPr>
        <p:spPr>
          <a:xfrm>
            <a:off x="793790" y="35762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MySQL</a:t>
            </a:r>
            <a:endParaRPr lang="en-US" sz="1750" dirty="0"/>
          </a:p>
        </p:txBody>
      </p:sp>
      <p:sp>
        <p:nvSpPr>
          <p:cNvPr id="7" name="Text 5"/>
          <p:cNvSpPr/>
          <p:nvPr/>
        </p:nvSpPr>
        <p:spPr>
          <a:xfrm>
            <a:off x="793790" y="40184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Microsoft SQL Server</a:t>
            </a:r>
            <a:endParaRPr lang="en-US" sz="1750" dirty="0"/>
          </a:p>
        </p:txBody>
      </p:sp>
      <p:sp>
        <p:nvSpPr>
          <p:cNvPr id="8" name="Text 6"/>
          <p:cNvSpPr/>
          <p:nvPr/>
        </p:nvSpPr>
        <p:spPr>
          <a:xfrm>
            <a:off x="793790" y="44606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Oracle DB</a:t>
            </a:r>
            <a:endParaRPr lang="en-US" sz="1750" dirty="0"/>
          </a:p>
        </p:txBody>
      </p:sp>
      <p:sp>
        <p:nvSpPr>
          <p:cNvPr id="9" name="Text 7"/>
          <p:cNvSpPr/>
          <p:nvPr/>
        </p:nvSpPr>
        <p:spPr>
          <a:xfrm>
            <a:off x="793790" y="5050393"/>
            <a:ext cx="4129921"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Data Warehouses (for analytics):</a:t>
            </a:r>
            <a:endParaRPr lang="en-US" sz="2200" dirty="0"/>
          </a:p>
        </p:txBody>
      </p:sp>
      <p:sp>
        <p:nvSpPr>
          <p:cNvPr id="10" name="Text 8"/>
          <p:cNvSpPr/>
          <p:nvPr/>
        </p:nvSpPr>
        <p:spPr>
          <a:xfrm>
            <a:off x="793790" y="563153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Amazon Redshift</a:t>
            </a:r>
            <a:endParaRPr lang="en-US" sz="1750" dirty="0"/>
          </a:p>
        </p:txBody>
      </p:sp>
      <p:sp>
        <p:nvSpPr>
          <p:cNvPr id="11" name="Text 9"/>
          <p:cNvSpPr/>
          <p:nvPr/>
        </p:nvSpPr>
        <p:spPr>
          <a:xfrm>
            <a:off x="793790" y="60737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Google BigQuery</a:t>
            </a:r>
            <a:endParaRPr lang="en-US" sz="1750" dirty="0"/>
          </a:p>
        </p:txBody>
      </p:sp>
      <p:sp>
        <p:nvSpPr>
          <p:cNvPr id="12" name="Text 10"/>
          <p:cNvSpPr/>
          <p:nvPr/>
        </p:nvSpPr>
        <p:spPr>
          <a:xfrm>
            <a:off x="793790" y="651593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Snowflake</a:t>
            </a:r>
            <a:endParaRPr lang="en-US" sz="1750" dirty="0"/>
          </a:p>
        </p:txBody>
      </p:sp>
      <p:sp>
        <p:nvSpPr>
          <p:cNvPr id="13" name="Text 11"/>
          <p:cNvSpPr/>
          <p:nvPr/>
        </p:nvSpPr>
        <p:spPr>
          <a:xfrm>
            <a:off x="793790" y="6958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Databricks Lakehouse</a:t>
            </a:r>
            <a:endParaRPr lang="en-US" sz="1750" dirty="0"/>
          </a:p>
        </p:txBody>
      </p:sp>
      <p:sp>
        <p:nvSpPr>
          <p:cNvPr id="14" name="Text 12"/>
          <p:cNvSpPr/>
          <p:nvPr/>
        </p:nvSpPr>
        <p:spPr>
          <a:xfrm>
            <a:off x="7599521" y="2552938"/>
            <a:ext cx="5318284"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NoSQL Databases (for unstructured data):</a:t>
            </a:r>
            <a:endParaRPr lang="en-US" sz="2200" dirty="0"/>
          </a:p>
        </p:txBody>
      </p:sp>
      <p:sp>
        <p:nvSpPr>
          <p:cNvPr id="15" name="Text 13"/>
          <p:cNvSpPr/>
          <p:nvPr/>
        </p:nvSpPr>
        <p:spPr>
          <a:xfrm>
            <a:off x="7599521" y="31340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MongoDB</a:t>
            </a:r>
            <a:endParaRPr lang="en-US" sz="1750" dirty="0"/>
          </a:p>
        </p:txBody>
      </p:sp>
      <p:sp>
        <p:nvSpPr>
          <p:cNvPr id="16" name="Text 14"/>
          <p:cNvSpPr/>
          <p:nvPr/>
        </p:nvSpPr>
        <p:spPr>
          <a:xfrm>
            <a:off x="7599521" y="35762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Cassandra</a:t>
            </a:r>
            <a:endParaRPr lang="en-US" sz="1750" dirty="0"/>
          </a:p>
        </p:txBody>
      </p:sp>
      <p:sp>
        <p:nvSpPr>
          <p:cNvPr id="17" name="Text 15"/>
          <p:cNvSpPr/>
          <p:nvPr/>
        </p:nvSpPr>
        <p:spPr>
          <a:xfrm>
            <a:off x="7599521" y="40184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Redis</a:t>
            </a:r>
            <a:endParaRPr lang="en-US" sz="1750" dirty="0"/>
          </a:p>
        </p:txBody>
      </p:sp>
      <p:sp>
        <p:nvSpPr>
          <p:cNvPr id="18" name="Text 16"/>
          <p:cNvSpPr/>
          <p:nvPr/>
        </p:nvSpPr>
        <p:spPr>
          <a:xfrm>
            <a:off x="7599521" y="44606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DynamoDB</a:t>
            </a:r>
            <a:endParaRPr lang="en-US" sz="1750" dirty="0"/>
          </a:p>
        </p:txBody>
      </p:sp>
      <p:sp>
        <p:nvSpPr>
          <p:cNvPr id="19" name="Text 17"/>
          <p:cNvSpPr/>
          <p:nvPr/>
        </p:nvSpPr>
        <p:spPr>
          <a:xfrm>
            <a:off x="7599521" y="50503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Data Lakes:</a:t>
            </a:r>
            <a:endParaRPr lang="en-US" sz="2200" dirty="0"/>
          </a:p>
        </p:txBody>
      </p:sp>
      <p:sp>
        <p:nvSpPr>
          <p:cNvPr id="20" name="Text 18"/>
          <p:cNvSpPr/>
          <p:nvPr/>
        </p:nvSpPr>
        <p:spPr>
          <a:xfrm>
            <a:off x="7599521" y="563153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Amazon S3</a:t>
            </a:r>
            <a:endParaRPr lang="en-US" sz="1750" dirty="0"/>
          </a:p>
        </p:txBody>
      </p:sp>
      <p:sp>
        <p:nvSpPr>
          <p:cNvPr id="21" name="Text 19"/>
          <p:cNvSpPr/>
          <p:nvPr/>
        </p:nvSpPr>
        <p:spPr>
          <a:xfrm>
            <a:off x="7599521" y="60737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Azure Data Lake</a:t>
            </a:r>
            <a:endParaRPr lang="en-US" sz="1750" dirty="0"/>
          </a:p>
        </p:txBody>
      </p:sp>
      <p:sp>
        <p:nvSpPr>
          <p:cNvPr id="22" name="Text 20"/>
          <p:cNvSpPr/>
          <p:nvPr/>
        </p:nvSpPr>
        <p:spPr>
          <a:xfrm>
            <a:off x="7599521" y="651593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Google Cloud Storage</a:t>
            </a:r>
            <a:endParaRPr lang="en-US" sz="1750" dirty="0"/>
          </a:p>
        </p:txBody>
      </p:sp>
      <p:sp>
        <p:nvSpPr>
          <p:cNvPr id="23" name="Text 21"/>
          <p:cNvSpPr/>
          <p:nvPr/>
        </p:nvSpPr>
        <p:spPr>
          <a:xfrm>
            <a:off x="7599521" y="6958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Hadoop HDFS</a:t>
            </a:r>
            <a:endParaRPr lang="en-US" sz="1750" dirty="0"/>
          </a:p>
        </p:txBody>
      </p:sp>
    </p:spTree>
    <p:extLst>
      <p:ext uri="{BB962C8B-B14F-4D97-AF65-F5344CB8AC3E}">
        <p14:creationId xmlns:p14="http://schemas.microsoft.com/office/powerpoint/2010/main" val="1817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77879"/>
            <a:ext cx="3994071"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2. Data Ingestion Tools</a:t>
            </a:r>
            <a:endParaRPr lang="en-US" sz="2650" dirty="0"/>
          </a:p>
        </p:txBody>
      </p:sp>
      <p:sp>
        <p:nvSpPr>
          <p:cNvPr id="3" name="Text 1"/>
          <p:cNvSpPr/>
          <p:nvPr/>
        </p:nvSpPr>
        <p:spPr>
          <a:xfrm>
            <a:off x="793790" y="295679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For collecting and importing data from various sources.</a:t>
            </a:r>
            <a:endParaRPr lang="en-US" sz="1750" dirty="0"/>
          </a:p>
        </p:txBody>
      </p:sp>
      <p:sp>
        <p:nvSpPr>
          <p:cNvPr id="4" name="Text 2"/>
          <p:cNvSpPr/>
          <p:nvPr/>
        </p:nvSpPr>
        <p:spPr>
          <a:xfrm>
            <a:off x="793790" y="38016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Batch ingestion:</a:t>
            </a:r>
            <a:endParaRPr lang="en-US" sz="2200" dirty="0"/>
          </a:p>
        </p:txBody>
      </p:sp>
      <p:sp>
        <p:nvSpPr>
          <p:cNvPr id="5" name="Text 3"/>
          <p:cNvSpPr/>
          <p:nvPr/>
        </p:nvSpPr>
        <p:spPr>
          <a:xfrm>
            <a:off x="793790" y="43828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Sqoop (for RDBMS to Hadoop)</a:t>
            </a:r>
            <a:endParaRPr lang="en-US" sz="1750" dirty="0"/>
          </a:p>
        </p:txBody>
      </p:sp>
      <p:sp>
        <p:nvSpPr>
          <p:cNvPr id="6" name="Text 4"/>
          <p:cNvSpPr/>
          <p:nvPr/>
        </p:nvSpPr>
        <p:spPr>
          <a:xfrm>
            <a:off x="793790" y="48250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Talend</a:t>
            </a:r>
            <a:endParaRPr lang="en-US" sz="1750" dirty="0"/>
          </a:p>
        </p:txBody>
      </p:sp>
      <p:sp>
        <p:nvSpPr>
          <p:cNvPr id="7" name="Text 5"/>
          <p:cNvSpPr/>
          <p:nvPr/>
        </p:nvSpPr>
        <p:spPr>
          <a:xfrm>
            <a:off x="793790" y="52672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Fivetran</a:t>
            </a:r>
            <a:endParaRPr lang="en-US" sz="1750" dirty="0"/>
          </a:p>
        </p:txBody>
      </p:sp>
      <p:sp>
        <p:nvSpPr>
          <p:cNvPr id="8" name="Text 6"/>
          <p:cNvSpPr/>
          <p:nvPr/>
        </p:nvSpPr>
        <p:spPr>
          <a:xfrm>
            <a:off x="793790" y="570940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Stitch</a:t>
            </a:r>
            <a:endParaRPr lang="en-US" sz="1750" dirty="0"/>
          </a:p>
        </p:txBody>
      </p:sp>
      <p:sp>
        <p:nvSpPr>
          <p:cNvPr id="9" name="Text 7"/>
          <p:cNvSpPr/>
          <p:nvPr/>
        </p:nvSpPr>
        <p:spPr>
          <a:xfrm>
            <a:off x="7599521" y="38016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Stream ingestion:</a:t>
            </a:r>
            <a:endParaRPr lang="en-US" sz="2200" dirty="0"/>
          </a:p>
        </p:txBody>
      </p:sp>
      <p:sp>
        <p:nvSpPr>
          <p:cNvPr id="10" name="Text 8"/>
          <p:cNvSpPr/>
          <p:nvPr/>
        </p:nvSpPr>
        <p:spPr>
          <a:xfrm>
            <a:off x="7599521" y="43828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Kafka</a:t>
            </a:r>
            <a:endParaRPr lang="en-US" sz="1750" dirty="0"/>
          </a:p>
        </p:txBody>
      </p:sp>
      <p:sp>
        <p:nvSpPr>
          <p:cNvPr id="11" name="Text 9"/>
          <p:cNvSpPr/>
          <p:nvPr/>
        </p:nvSpPr>
        <p:spPr>
          <a:xfrm>
            <a:off x="7599521" y="48250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NiFi</a:t>
            </a:r>
            <a:endParaRPr lang="en-US" sz="1750" dirty="0"/>
          </a:p>
        </p:txBody>
      </p:sp>
      <p:sp>
        <p:nvSpPr>
          <p:cNvPr id="12" name="Text 10"/>
          <p:cNvSpPr/>
          <p:nvPr/>
        </p:nvSpPr>
        <p:spPr>
          <a:xfrm>
            <a:off x="7599521" y="52672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Amazon Kinesis</a:t>
            </a:r>
            <a:endParaRPr lang="en-US" sz="1750" dirty="0"/>
          </a:p>
        </p:txBody>
      </p:sp>
      <p:sp>
        <p:nvSpPr>
          <p:cNvPr id="13" name="Text 11"/>
          <p:cNvSpPr/>
          <p:nvPr/>
        </p:nvSpPr>
        <p:spPr>
          <a:xfrm>
            <a:off x="7599521" y="570940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Flume</a:t>
            </a:r>
            <a:endParaRPr lang="en-US" sz="1750" dirty="0"/>
          </a:p>
        </p:txBody>
      </p:sp>
    </p:spTree>
    <p:extLst>
      <p:ext uri="{BB962C8B-B14F-4D97-AF65-F5344CB8AC3E}">
        <p14:creationId xmlns:p14="http://schemas.microsoft.com/office/powerpoint/2010/main" val="282047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77879"/>
            <a:ext cx="6766322"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3. Data Processing/Transformation Tools</a:t>
            </a:r>
            <a:endParaRPr lang="en-US" sz="2650" dirty="0"/>
          </a:p>
        </p:txBody>
      </p:sp>
      <p:sp>
        <p:nvSpPr>
          <p:cNvPr id="3" name="Text 1"/>
          <p:cNvSpPr/>
          <p:nvPr/>
        </p:nvSpPr>
        <p:spPr>
          <a:xfrm>
            <a:off x="793790" y="295679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Used to clean, transform, and enrich data.</a:t>
            </a:r>
            <a:endParaRPr lang="en-US" sz="1750" dirty="0"/>
          </a:p>
        </p:txBody>
      </p:sp>
      <p:sp>
        <p:nvSpPr>
          <p:cNvPr id="4" name="Text 2"/>
          <p:cNvSpPr/>
          <p:nvPr/>
        </p:nvSpPr>
        <p:spPr>
          <a:xfrm>
            <a:off x="793790" y="38016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Batch Processing:</a:t>
            </a:r>
            <a:endParaRPr lang="en-US" sz="2200" dirty="0"/>
          </a:p>
        </p:txBody>
      </p:sp>
      <p:sp>
        <p:nvSpPr>
          <p:cNvPr id="5" name="Text 3"/>
          <p:cNvSpPr/>
          <p:nvPr/>
        </p:nvSpPr>
        <p:spPr>
          <a:xfrm>
            <a:off x="793790" y="43828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Spark</a:t>
            </a:r>
            <a:endParaRPr lang="en-US" sz="1750" dirty="0"/>
          </a:p>
        </p:txBody>
      </p:sp>
      <p:sp>
        <p:nvSpPr>
          <p:cNvPr id="6" name="Text 4"/>
          <p:cNvSpPr/>
          <p:nvPr/>
        </p:nvSpPr>
        <p:spPr>
          <a:xfrm>
            <a:off x="793790" y="48250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Beam</a:t>
            </a:r>
            <a:endParaRPr lang="en-US" sz="1750" dirty="0"/>
          </a:p>
        </p:txBody>
      </p:sp>
      <p:sp>
        <p:nvSpPr>
          <p:cNvPr id="7" name="Text 5"/>
          <p:cNvSpPr/>
          <p:nvPr/>
        </p:nvSpPr>
        <p:spPr>
          <a:xfrm>
            <a:off x="793790" y="52672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DBT (Data Build Tool)</a:t>
            </a:r>
            <a:endParaRPr lang="en-US" sz="1750" dirty="0"/>
          </a:p>
        </p:txBody>
      </p:sp>
      <p:sp>
        <p:nvSpPr>
          <p:cNvPr id="8" name="Text 6"/>
          <p:cNvSpPr/>
          <p:nvPr/>
        </p:nvSpPr>
        <p:spPr>
          <a:xfrm>
            <a:off x="793790" y="570940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Pandas (Python)</a:t>
            </a:r>
            <a:endParaRPr lang="en-US" sz="1750" dirty="0"/>
          </a:p>
        </p:txBody>
      </p:sp>
      <p:sp>
        <p:nvSpPr>
          <p:cNvPr id="9" name="Text 7"/>
          <p:cNvSpPr/>
          <p:nvPr/>
        </p:nvSpPr>
        <p:spPr>
          <a:xfrm>
            <a:off x="7599521" y="38016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Stream Processing:</a:t>
            </a:r>
            <a:endParaRPr lang="en-US" sz="2200" dirty="0"/>
          </a:p>
        </p:txBody>
      </p:sp>
      <p:sp>
        <p:nvSpPr>
          <p:cNvPr id="10" name="Text 8"/>
          <p:cNvSpPr/>
          <p:nvPr/>
        </p:nvSpPr>
        <p:spPr>
          <a:xfrm>
            <a:off x="7599521" y="43828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Flink</a:t>
            </a:r>
            <a:endParaRPr lang="en-US" sz="1750" dirty="0"/>
          </a:p>
        </p:txBody>
      </p:sp>
      <p:sp>
        <p:nvSpPr>
          <p:cNvPr id="11" name="Text 9"/>
          <p:cNvSpPr/>
          <p:nvPr/>
        </p:nvSpPr>
        <p:spPr>
          <a:xfrm>
            <a:off x="7599521" y="48250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Apache Storm</a:t>
            </a:r>
            <a:endParaRPr lang="en-US" sz="1750" dirty="0"/>
          </a:p>
        </p:txBody>
      </p:sp>
      <p:sp>
        <p:nvSpPr>
          <p:cNvPr id="12" name="Text 10"/>
          <p:cNvSpPr/>
          <p:nvPr/>
        </p:nvSpPr>
        <p:spPr>
          <a:xfrm>
            <a:off x="7599521" y="52672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Spark Streaming</a:t>
            </a:r>
            <a:endParaRPr lang="en-US" sz="1750" dirty="0"/>
          </a:p>
        </p:txBody>
      </p:sp>
      <p:sp>
        <p:nvSpPr>
          <p:cNvPr id="13" name="Text 11"/>
          <p:cNvSpPr/>
          <p:nvPr/>
        </p:nvSpPr>
        <p:spPr>
          <a:xfrm>
            <a:off x="7599521" y="570940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Kafka Streams</a:t>
            </a:r>
            <a:endParaRPr lang="en-US" sz="1750" dirty="0"/>
          </a:p>
        </p:txBody>
      </p:sp>
    </p:spTree>
    <p:extLst>
      <p:ext uri="{BB962C8B-B14F-4D97-AF65-F5344CB8AC3E}">
        <p14:creationId xmlns:p14="http://schemas.microsoft.com/office/powerpoint/2010/main" val="300865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4145"/>
            <a:ext cx="5814060"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5. Data Orchestration &amp; Scheduling</a:t>
            </a:r>
            <a:endParaRPr lang="en-US" sz="2650" dirty="0"/>
          </a:p>
        </p:txBody>
      </p:sp>
      <p:sp>
        <p:nvSpPr>
          <p:cNvPr id="3" name="Text 1"/>
          <p:cNvSpPr/>
          <p:nvPr/>
        </p:nvSpPr>
        <p:spPr>
          <a:xfrm>
            <a:off x="793790" y="261306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For scheduling and monitoring workflows.</a:t>
            </a:r>
            <a:endParaRPr lang="en-US" sz="1750" dirty="0"/>
          </a:p>
        </p:txBody>
      </p:sp>
      <p:sp>
        <p:nvSpPr>
          <p:cNvPr id="4" name="Shape 2"/>
          <p:cNvSpPr/>
          <p:nvPr/>
        </p:nvSpPr>
        <p:spPr>
          <a:xfrm>
            <a:off x="793790" y="3571280"/>
            <a:ext cx="6407944" cy="1178600"/>
          </a:xfrm>
          <a:prstGeom prst="roundRect">
            <a:avLst>
              <a:gd name="adj" fmla="val 12413"/>
            </a:avLst>
          </a:prstGeom>
          <a:solidFill>
            <a:srgbClr val="000018">
              <a:alpha val="95000"/>
            </a:srgbClr>
          </a:solidFill>
          <a:ln/>
        </p:spPr>
      </p:sp>
      <p:sp>
        <p:nvSpPr>
          <p:cNvPr id="5" name="Shape 3"/>
          <p:cNvSpPr/>
          <p:nvPr/>
        </p:nvSpPr>
        <p:spPr>
          <a:xfrm>
            <a:off x="793790" y="3540800"/>
            <a:ext cx="6407944" cy="121920"/>
          </a:xfrm>
          <a:prstGeom prst="roundRect">
            <a:avLst>
              <a:gd name="adj" fmla="val 78139"/>
            </a:avLst>
          </a:prstGeom>
          <a:solidFill>
            <a:srgbClr val="5A6ED8"/>
          </a:solidFill>
          <a:ln/>
        </p:spPr>
      </p:sp>
      <p:sp>
        <p:nvSpPr>
          <p:cNvPr id="6" name="Shape 4"/>
          <p:cNvSpPr/>
          <p:nvPr/>
        </p:nvSpPr>
        <p:spPr>
          <a:xfrm>
            <a:off x="3657540" y="3231118"/>
            <a:ext cx="680442" cy="680442"/>
          </a:xfrm>
          <a:prstGeom prst="roundRect">
            <a:avLst>
              <a:gd name="adj" fmla="val 134383"/>
            </a:avLst>
          </a:prstGeom>
          <a:solidFill>
            <a:srgbClr val="5A6ED8"/>
          </a:solidFill>
          <a:ln/>
        </p:spPr>
      </p:sp>
      <p:pic>
        <p:nvPicPr>
          <p:cNvPr id="7" name="Image 0" descr="preencoded.png"/>
          <p:cNvPicPr>
            <a:picLocks noChangeAspect="1"/>
          </p:cNvPicPr>
          <p:nvPr/>
        </p:nvPicPr>
        <p:blipFill>
          <a:blip r:embed="rId3"/>
          <a:stretch>
            <a:fillRect/>
          </a:stretch>
        </p:blipFill>
        <p:spPr>
          <a:xfrm>
            <a:off x="3861614" y="3401258"/>
            <a:ext cx="272177" cy="340162"/>
          </a:xfrm>
          <a:prstGeom prst="rect">
            <a:avLst/>
          </a:prstGeom>
        </p:spPr>
      </p:pic>
      <p:sp>
        <p:nvSpPr>
          <p:cNvPr id="8" name="Text 5"/>
          <p:cNvSpPr/>
          <p:nvPr/>
        </p:nvSpPr>
        <p:spPr>
          <a:xfrm>
            <a:off x="1051084" y="41382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Apache Airflow</a:t>
            </a:r>
            <a:endParaRPr lang="en-US" sz="2200" dirty="0"/>
          </a:p>
        </p:txBody>
      </p:sp>
      <p:sp>
        <p:nvSpPr>
          <p:cNvPr id="9" name="Shape 6"/>
          <p:cNvSpPr/>
          <p:nvPr/>
        </p:nvSpPr>
        <p:spPr>
          <a:xfrm>
            <a:off x="7428548" y="3571280"/>
            <a:ext cx="6408063" cy="1178600"/>
          </a:xfrm>
          <a:prstGeom prst="roundRect">
            <a:avLst>
              <a:gd name="adj" fmla="val 12413"/>
            </a:avLst>
          </a:prstGeom>
          <a:solidFill>
            <a:srgbClr val="000018">
              <a:alpha val="95000"/>
            </a:srgbClr>
          </a:solidFill>
          <a:ln/>
        </p:spPr>
      </p:sp>
      <p:sp>
        <p:nvSpPr>
          <p:cNvPr id="10" name="Shape 7"/>
          <p:cNvSpPr/>
          <p:nvPr/>
        </p:nvSpPr>
        <p:spPr>
          <a:xfrm>
            <a:off x="7428548" y="3540800"/>
            <a:ext cx="6408063" cy="121920"/>
          </a:xfrm>
          <a:prstGeom prst="roundRect">
            <a:avLst>
              <a:gd name="adj" fmla="val 78139"/>
            </a:avLst>
          </a:prstGeom>
          <a:solidFill>
            <a:srgbClr val="5A6ED8"/>
          </a:solidFill>
          <a:ln/>
        </p:spPr>
      </p:sp>
      <p:sp>
        <p:nvSpPr>
          <p:cNvPr id="11" name="Shape 8"/>
          <p:cNvSpPr/>
          <p:nvPr/>
        </p:nvSpPr>
        <p:spPr>
          <a:xfrm>
            <a:off x="10292298" y="3231118"/>
            <a:ext cx="680442" cy="680442"/>
          </a:xfrm>
          <a:prstGeom prst="roundRect">
            <a:avLst>
              <a:gd name="adj" fmla="val 134383"/>
            </a:avLst>
          </a:prstGeom>
          <a:solidFill>
            <a:srgbClr val="5A6ED8"/>
          </a:solidFill>
          <a:ln/>
        </p:spPr>
      </p:sp>
      <p:pic>
        <p:nvPicPr>
          <p:cNvPr id="12" name="Image 1" descr="preencoded.png"/>
          <p:cNvPicPr>
            <a:picLocks noChangeAspect="1"/>
          </p:cNvPicPr>
          <p:nvPr/>
        </p:nvPicPr>
        <p:blipFill>
          <a:blip r:embed="rId4"/>
          <a:stretch>
            <a:fillRect/>
          </a:stretch>
        </p:blipFill>
        <p:spPr>
          <a:xfrm>
            <a:off x="10496371" y="3401258"/>
            <a:ext cx="272177" cy="340162"/>
          </a:xfrm>
          <a:prstGeom prst="rect">
            <a:avLst/>
          </a:prstGeom>
        </p:spPr>
      </p:pic>
      <p:sp>
        <p:nvSpPr>
          <p:cNvPr id="13" name="Text 9"/>
          <p:cNvSpPr/>
          <p:nvPr/>
        </p:nvSpPr>
        <p:spPr>
          <a:xfrm>
            <a:off x="7685842" y="41382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Prefect</a:t>
            </a:r>
            <a:endParaRPr lang="en-US" sz="2200" dirty="0"/>
          </a:p>
        </p:txBody>
      </p:sp>
      <p:sp>
        <p:nvSpPr>
          <p:cNvPr id="14" name="Shape 10"/>
          <p:cNvSpPr/>
          <p:nvPr/>
        </p:nvSpPr>
        <p:spPr>
          <a:xfrm>
            <a:off x="793790" y="5316855"/>
            <a:ext cx="6407944" cy="1178600"/>
          </a:xfrm>
          <a:prstGeom prst="roundRect">
            <a:avLst>
              <a:gd name="adj" fmla="val 12413"/>
            </a:avLst>
          </a:prstGeom>
          <a:solidFill>
            <a:srgbClr val="000018">
              <a:alpha val="95000"/>
            </a:srgbClr>
          </a:solidFill>
          <a:ln/>
        </p:spPr>
      </p:sp>
      <p:sp>
        <p:nvSpPr>
          <p:cNvPr id="15" name="Shape 11"/>
          <p:cNvSpPr/>
          <p:nvPr/>
        </p:nvSpPr>
        <p:spPr>
          <a:xfrm>
            <a:off x="793790" y="5286375"/>
            <a:ext cx="6407944" cy="121920"/>
          </a:xfrm>
          <a:prstGeom prst="roundRect">
            <a:avLst>
              <a:gd name="adj" fmla="val 78139"/>
            </a:avLst>
          </a:prstGeom>
          <a:solidFill>
            <a:srgbClr val="5A6ED8"/>
          </a:solidFill>
          <a:ln/>
        </p:spPr>
      </p:sp>
      <p:sp>
        <p:nvSpPr>
          <p:cNvPr id="16" name="Shape 12"/>
          <p:cNvSpPr/>
          <p:nvPr/>
        </p:nvSpPr>
        <p:spPr>
          <a:xfrm>
            <a:off x="3657540" y="4976693"/>
            <a:ext cx="680442" cy="680442"/>
          </a:xfrm>
          <a:prstGeom prst="roundRect">
            <a:avLst>
              <a:gd name="adj" fmla="val 134383"/>
            </a:avLst>
          </a:prstGeom>
          <a:solidFill>
            <a:srgbClr val="5A6ED8"/>
          </a:solidFill>
          <a:ln/>
        </p:spPr>
      </p:sp>
      <p:pic>
        <p:nvPicPr>
          <p:cNvPr id="17" name="Image 2" descr="preencoded.png"/>
          <p:cNvPicPr>
            <a:picLocks noChangeAspect="1"/>
          </p:cNvPicPr>
          <p:nvPr/>
        </p:nvPicPr>
        <p:blipFill>
          <a:blip r:embed="rId5"/>
          <a:stretch>
            <a:fillRect/>
          </a:stretch>
        </p:blipFill>
        <p:spPr>
          <a:xfrm>
            <a:off x="3861614" y="5146834"/>
            <a:ext cx="272177" cy="340162"/>
          </a:xfrm>
          <a:prstGeom prst="rect">
            <a:avLst/>
          </a:prstGeom>
        </p:spPr>
      </p:pic>
      <p:sp>
        <p:nvSpPr>
          <p:cNvPr id="18" name="Text 13"/>
          <p:cNvSpPr/>
          <p:nvPr/>
        </p:nvSpPr>
        <p:spPr>
          <a:xfrm>
            <a:off x="1051084" y="58838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Dagster</a:t>
            </a:r>
            <a:endParaRPr lang="en-US" sz="2200" dirty="0"/>
          </a:p>
        </p:txBody>
      </p:sp>
      <p:sp>
        <p:nvSpPr>
          <p:cNvPr id="19" name="Shape 14"/>
          <p:cNvSpPr/>
          <p:nvPr/>
        </p:nvSpPr>
        <p:spPr>
          <a:xfrm>
            <a:off x="7428548" y="5316855"/>
            <a:ext cx="6408063" cy="1178600"/>
          </a:xfrm>
          <a:prstGeom prst="roundRect">
            <a:avLst>
              <a:gd name="adj" fmla="val 12413"/>
            </a:avLst>
          </a:prstGeom>
          <a:solidFill>
            <a:srgbClr val="000018">
              <a:alpha val="95000"/>
            </a:srgbClr>
          </a:solidFill>
          <a:ln/>
        </p:spPr>
      </p:sp>
      <p:sp>
        <p:nvSpPr>
          <p:cNvPr id="20" name="Shape 15"/>
          <p:cNvSpPr/>
          <p:nvPr/>
        </p:nvSpPr>
        <p:spPr>
          <a:xfrm>
            <a:off x="7428548" y="5286375"/>
            <a:ext cx="6408063" cy="121920"/>
          </a:xfrm>
          <a:prstGeom prst="roundRect">
            <a:avLst>
              <a:gd name="adj" fmla="val 78139"/>
            </a:avLst>
          </a:prstGeom>
          <a:solidFill>
            <a:srgbClr val="5A6ED8"/>
          </a:solidFill>
          <a:ln/>
        </p:spPr>
      </p:sp>
      <p:sp>
        <p:nvSpPr>
          <p:cNvPr id="21" name="Shape 16"/>
          <p:cNvSpPr/>
          <p:nvPr/>
        </p:nvSpPr>
        <p:spPr>
          <a:xfrm>
            <a:off x="10292298" y="4976693"/>
            <a:ext cx="680442" cy="680442"/>
          </a:xfrm>
          <a:prstGeom prst="roundRect">
            <a:avLst>
              <a:gd name="adj" fmla="val 134383"/>
            </a:avLst>
          </a:prstGeom>
          <a:solidFill>
            <a:srgbClr val="5A6ED8"/>
          </a:solidFill>
          <a:ln/>
        </p:spPr>
      </p:sp>
      <p:pic>
        <p:nvPicPr>
          <p:cNvPr id="22" name="Image 3" descr="preencoded.png"/>
          <p:cNvPicPr>
            <a:picLocks noChangeAspect="1"/>
          </p:cNvPicPr>
          <p:nvPr/>
        </p:nvPicPr>
        <p:blipFill>
          <a:blip r:embed="rId6"/>
          <a:stretch>
            <a:fillRect/>
          </a:stretch>
        </p:blipFill>
        <p:spPr>
          <a:xfrm>
            <a:off x="10496371" y="5146834"/>
            <a:ext cx="272177" cy="340162"/>
          </a:xfrm>
          <a:prstGeom prst="rect">
            <a:avLst/>
          </a:prstGeom>
        </p:spPr>
      </p:pic>
      <p:sp>
        <p:nvSpPr>
          <p:cNvPr id="23" name="Text 17"/>
          <p:cNvSpPr/>
          <p:nvPr/>
        </p:nvSpPr>
        <p:spPr>
          <a:xfrm>
            <a:off x="7685842" y="5883831"/>
            <a:ext cx="300454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Cron (for simpler tasks)</a:t>
            </a:r>
            <a:endParaRPr lang="en-US" sz="2200" dirty="0"/>
          </a:p>
        </p:txBody>
      </p:sp>
    </p:spTree>
    <p:extLst>
      <p:ext uri="{BB962C8B-B14F-4D97-AF65-F5344CB8AC3E}">
        <p14:creationId xmlns:p14="http://schemas.microsoft.com/office/powerpoint/2010/main" val="181323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2996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6. Cloud Platforms</a:t>
            </a:r>
            <a:endParaRPr lang="en-US" sz="2650" dirty="0"/>
          </a:p>
        </p:txBody>
      </p:sp>
      <p:sp>
        <p:nvSpPr>
          <p:cNvPr id="3" name="Text 1"/>
          <p:cNvSpPr/>
          <p:nvPr/>
        </p:nvSpPr>
        <p:spPr>
          <a:xfrm>
            <a:off x="793790" y="250888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Most data pipelines run on cloud services today.</a:t>
            </a:r>
            <a:endParaRPr lang="en-US" sz="1750" dirty="0"/>
          </a:p>
        </p:txBody>
      </p:sp>
      <p:pic>
        <p:nvPicPr>
          <p:cNvPr id="4" name="Image 0" descr="preencoded.png"/>
          <p:cNvPicPr>
            <a:picLocks noChangeAspect="1"/>
          </p:cNvPicPr>
          <p:nvPr/>
        </p:nvPicPr>
        <p:blipFill>
          <a:blip r:embed="rId3"/>
          <a:stretch>
            <a:fillRect/>
          </a:stretch>
        </p:blipFill>
        <p:spPr>
          <a:xfrm>
            <a:off x="793790" y="3126938"/>
            <a:ext cx="566976" cy="566976"/>
          </a:xfrm>
          <a:prstGeom prst="rect">
            <a:avLst/>
          </a:prstGeom>
        </p:spPr>
      </p:pic>
      <p:sp>
        <p:nvSpPr>
          <p:cNvPr id="5" name="Text 2"/>
          <p:cNvSpPr/>
          <p:nvPr/>
        </p:nvSpPr>
        <p:spPr>
          <a:xfrm>
            <a:off x="793790" y="3977402"/>
            <a:ext cx="369379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AWS (Amazon Web Services)</a:t>
            </a:r>
            <a:endParaRPr lang="en-US" sz="2200" dirty="0"/>
          </a:p>
        </p:txBody>
      </p:sp>
      <p:sp>
        <p:nvSpPr>
          <p:cNvPr id="6" name="Text 3"/>
          <p:cNvSpPr/>
          <p:nvPr/>
        </p:nvSpPr>
        <p:spPr>
          <a:xfrm>
            <a:off x="793790" y="4467820"/>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S3</a:t>
            </a:r>
            <a:endParaRPr lang="en-US" sz="1750" dirty="0"/>
          </a:p>
        </p:txBody>
      </p:sp>
      <p:sp>
        <p:nvSpPr>
          <p:cNvPr id="7" name="Text 4"/>
          <p:cNvSpPr/>
          <p:nvPr/>
        </p:nvSpPr>
        <p:spPr>
          <a:xfrm>
            <a:off x="793790" y="4910018"/>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Redshift</a:t>
            </a:r>
            <a:endParaRPr lang="en-US" sz="1750" dirty="0"/>
          </a:p>
        </p:txBody>
      </p:sp>
      <p:sp>
        <p:nvSpPr>
          <p:cNvPr id="8" name="Text 5"/>
          <p:cNvSpPr/>
          <p:nvPr/>
        </p:nvSpPr>
        <p:spPr>
          <a:xfrm>
            <a:off x="793790" y="5352217"/>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Glue</a:t>
            </a:r>
            <a:endParaRPr lang="en-US" sz="1750" dirty="0"/>
          </a:p>
        </p:txBody>
      </p:sp>
      <p:sp>
        <p:nvSpPr>
          <p:cNvPr id="9" name="Text 6"/>
          <p:cNvSpPr/>
          <p:nvPr/>
        </p:nvSpPr>
        <p:spPr>
          <a:xfrm>
            <a:off x="793790" y="5794415"/>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EMR</a:t>
            </a:r>
            <a:endParaRPr lang="en-US" sz="1750" dirty="0"/>
          </a:p>
        </p:txBody>
      </p:sp>
      <p:sp>
        <p:nvSpPr>
          <p:cNvPr id="10" name="Text 7"/>
          <p:cNvSpPr/>
          <p:nvPr/>
        </p:nvSpPr>
        <p:spPr>
          <a:xfrm>
            <a:off x="793790" y="6236613"/>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Lambda</a:t>
            </a:r>
            <a:endParaRPr lang="en-US" sz="1750" dirty="0"/>
          </a:p>
        </p:txBody>
      </p:sp>
      <p:pic>
        <p:nvPicPr>
          <p:cNvPr id="11" name="Image 1" descr="preencoded.png"/>
          <p:cNvPicPr>
            <a:picLocks noChangeAspect="1"/>
          </p:cNvPicPr>
          <p:nvPr/>
        </p:nvPicPr>
        <p:blipFill>
          <a:blip r:embed="rId4"/>
          <a:stretch>
            <a:fillRect/>
          </a:stretch>
        </p:blipFill>
        <p:spPr>
          <a:xfrm>
            <a:off x="5235893" y="3126938"/>
            <a:ext cx="566976" cy="566976"/>
          </a:xfrm>
          <a:prstGeom prst="rect">
            <a:avLst/>
          </a:prstGeom>
        </p:spPr>
      </p:pic>
      <p:sp>
        <p:nvSpPr>
          <p:cNvPr id="12" name="Text 8"/>
          <p:cNvSpPr/>
          <p:nvPr/>
        </p:nvSpPr>
        <p:spPr>
          <a:xfrm>
            <a:off x="5235893" y="3977402"/>
            <a:ext cx="2883456"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Google Cloud Platform</a:t>
            </a:r>
            <a:endParaRPr lang="en-US" sz="2200" dirty="0"/>
          </a:p>
        </p:txBody>
      </p:sp>
      <p:sp>
        <p:nvSpPr>
          <p:cNvPr id="13" name="Text 9"/>
          <p:cNvSpPr/>
          <p:nvPr/>
        </p:nvSpPr>
        <p:spPr>
          <a:xfrm>
            <a:off x="5235893" y="4467820"/>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BigQuery</a:t>
            </a:r>
            <a:endParaRPr lang="en-US" sz="1750" dirty="0"/>
          </a:p>
        </p:txBody>
      </p:sp>
      <p:sp>
        <p:nvSpPr>
          <p:cNvPr id="14" name="Text 10"/>
          <p:cNvSpPr/>
          <p:nvPr/>
        </p:nvSpPr>
        <p:spPr>
          <a:xfrm>
            <a:off x="5235893" y="4910018"/>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Dataflow</a:t>
            </a:r>
            <a:endParaRPr lang="en-US" sz="1750" dirty="0"/>
          </a:p>
        </p:txBody>
      </p:sp>
      <p:sp>
        <p:nvSpPr>
          <p:cNvPr id="15" name="Text 11"/>
          <p:cNvSpPr/>
          <p:nvPr/>
        </p:nvSpPr>
        <p:spPr>
          <a:xfrm>
            <a:off x="5235893" y="5352217"/>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Pub/Sub</a:t>
            </a:r>
            <a:endParaRPr lang="en-US" sz="1750" dirty="0"/>
          </a:p>
        </p:txBody>
      </p:sp>
      <p:sp>
        <p:nvSpPr>
          <p:cNvPr id="16" name="Text 12"/>
          <p:cNvSpPr/>
          <p:nvPr/>
        </p:nvSpPr>
        <p:spPr>
          <a:xfrm>
            <a:off x="5235893" y="5794415"/>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Cloud Functions</a:t>
            </a:r>
            <a:endParaRPr lang="en-US" sz="1750" dirty="0"/>
          </a:p>
        </p:txBody>
      </p:sp>
      <p:pic>
        <p:nvPicPr>
          <p:cNvPr id="17" name="Image 2" descr="preencoded.png"/>
          <p:cNvPicPr>
            <a:picLocks noChangeAspect="1"/>
          </p:cNvPicPr>
          <p:nvPr/>
        </p:nvPicPr>
        <p:blipFill>
          <a:blip r:embed="rId5"/>
          <a:stretch>
            <a:fillRect/>
          </a:stretch>
        </p:blipFill>
        <p:spPr>
          <a:xfrm>
            <a:off x="9677995" y="3126938"/>
            <a:ext cx="566976" cy="566976"/>
          </a:xfrm>
          <a:prstGeom prst="rect">
            <a:avLst/>
          </a:prstGeom>
        </p:spPr>
      </p:pic>
      <p:sp>
        <p:nvSpPr>
          <p:cNvPr id="18" name="Text 13"/>
          <p:cNvSpPr/>
          <p:nvPr/>
        </p:nvSpPr>
        <p:spPr>
          <a:xfrm>
            <a:off x="9677995" y="39774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Microsoft Azure</a:t>
            </a:r>
            <a:endParaRPr lang="en-US" sz="2200" dirty="0"/>
          </a:p>
        </p:txBody>
      </p:sp>
      <p:sp>
        <p:nvSpPr>
          <p:cNvPr id="19" name="Text 14"/>
          <p:cNvSpPr/>
          <p:nvPr/>
        </p:nvSpPr>
        <p:spPr>
          <a:xfrm>
            <a:off x="9677995" y="4467820"/>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Data Lake</a:t>
            </a:r>
            <a:endParaRPr lang="en-US" sz="1750" dirty="0"/>
          </a:p>
        </p:txBody>
      </p:sp>
      <p:sp>
        <p:nvSpPr>
          <p:cNvPr id="20" name="Text 15"/>
          <p:cNvSpPr/>
          <p:nvPr/>
        </p:nvSpPr>
        <p:spPr>
          <a:xfrm>
            <a:off x="9677995" y="4910018"/>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Synapse Analytics</a:t>
            </a:r>
            <a:endParaRPr lang="en-US" sz="1750" dirty="0"/>
          </a:p>
        </p:txBody>
      </p:sp>
      <p:sp>
        <p:nvSpPr>
          <p:cNvPr id="21" name="Text 16"/>
          <p:cNvSpPr/>
          <p:nvPr/>
        </p:nvSpPr>
        <p:spPr>
          <a:xfrm>
            <a:off x="9677995" y="5352217"/>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Data Factory</a:t>
            </a:r>
            <a:endParaRPr lang="en-US" sz="1750" dirty="0"/>
          </a:p>
        </p:txBody>
      </p:sp>
    </p:spTree>
    <p:extLst>
      <p:ext uri="{BB962C8B-B14F-4D97-AF65-F5344CB8AC3E}">
        <p14:creationId xmlns:p14="http://schemas.microsoft.com/office/powerpoint/2010/main" val="3689668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83988"/>
            <a:ext cx="3916918"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7. Testing &amp; Validation</a:t>
            </a:r>
            <a:endParaRPr lang="en-US" sz="2650" dirty="0"/>
          </a:p>
        </p:txBody>
      </p:sp>
      <p:sp>
        <p:nvSpPr>
          <p:cNvPr id="3" name="Text 1"/>
          <p:cNvSpPr/>
          <p:nvPr/>
        </p:nvSpPr>
        <p:spPr>
          <a:xfrm>
            <a:off x="793790" y="326290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Ensuring data quality and integrity.</a:t>
            </a:r>
            <a:endParaRPr lang="en-US" sz="1750" dirty="0"/>
          </a:p>
        </p:txBody>
      </p:sp>
      <p:sp>
        <p:nvSpPr>
          <p:cNvPr id="4" name="Shape 2"/>
          <p:cNvSpPr/>
          <p:nvPr/>
        </p:nvSpPr>
        <p:spPr>
          <a:xfrm>
            <a:off x="793790" y="3880961"/>
            <a:ext cx="6407944" cy="868918"/>
          </a:xfrm>
          <a:prstGeom prst="roundRect">
            <a:avLst>
              <a:gd name="adj" fmla="val 10964"/>
            </a:avLst>
          </a:prstGeom>
          <a:solidFill>
            <a:srgbClr val="000018">
              <a:alpha val="95000"/>
            </a:srgbClr>
          </a:solidFill>
          <a:ln w="30480">
            <a:solidFill>
              <a:srgbClr val="313E80"/>
            </a:solidFill>
            <a:prstDash val="solid"/>
          </a:ln>
        </p:spPr>
      </p:sp>
      <p:sp>
        <p:nvSpPr>
          <p:cNvPr id="5" name="Text 3"/>
          <p:cNvSpPr/>
          <p:nvPr/>
        </p:nvSpPr>
        <p:spPr>
          <a:xfrm>
            <a:off x="1051084" y="41382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Great Expectations</a:t>
            </a:r>
            <a:endParaRPr lang="en-US" sz="2200" dirty="0"/>
          </a:p>
        </p:txBody>
      </p:sp>
      <p:sp>
        <p:nvSpPr>
          <p:cNvPr id="6" name="Shape 4"/>
          <p:cNvSpPr/>
          <p:nvPr/>
        </p:nvSpPr>
        <p:spPr>
          <a:xfrm>
            <a:off x="7428548" y="3880961"/>
            <a:ext cx="6408063" cy="868918"/>
          </a:xfrm>
          <a:prstGeom prst="roundRect">
            <a:avLst>
              <a:gd name="adj" fmla="val 10964"/>
            </a:avLst>
          </a:prstGeom>
          <a:solidFill>
            <a:srgbClr val="000018">
              <a:alpha val="95000"/>
            </a:srgbClr>
          </a:solidFill>
          <a:ln w="30480">
            <a:solidFill>
              <a:srgbClr val="313E80"/>
            </a:solidFill>
            <a:prstDash val="solid"/>
          </a:ln>
        </p:spPr>
      </p:sp>
      <p:sp>
        <p:nvSpPr>
          <p:cNvPr id="7" name="Text 5"/>
          <p:cNvSpPr/>
          <p:nvPr/>
        </p:nvSpPr>
        <p:spPr>
          <a:xfrm>
            <a:off x="7685842" y="41382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Deequ (by AWS)</a:t>
            </a:r>
            <a:endParaRPr lang="en-US" sz="2200" dirty="0"/>
          </a:p>
        </p:txBody>
      </p:sp>
      <p:sp>
        <p:nvSpPr>
          <p:cNvPr id="8" name="Shape 6"/>
          <p:cNvSpPr/>
          <p:nvPr/>
        </p:nvSpPr>
        <p:spPr>
          <a:xfrm>
            <a:off x="793790" y="4976693"/>
            <a:ext cx="6407944" cy="868918"/>
          </a:xfrm>
          <a:prstGeom prst="roundRect">
            <a:avLst>
              <a:gd name="adj" fmla="val 10964"/>
            </a:avLst>
          </a:prstGeom>
          <a:solidFill>
            <a:srgbClr val="000018">
              <a:alpha val="95000"/>
            </a:srgbClr>
          </a:solidFill>
          <a:ln w="30480">
            <a:solidFill>
              <a:srgbClr val="313E80"/>
            </a:solidFill>
            <a:prstDash val="solid"/>
          </a:ln>
        </p:spPr>
      </p:sp>
      <p:sp>
        <p:nvSpPr>
          <p:cNvPr id="9" name="Text 7"/>
          <p:cNvSpPr/>
          <p:nvPr/>
        </p:nvSpPr>
        <p:spPr>
          <a:xfrm>
            <a:off x="1051084" y="52339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Soda</a:t>
            </a:r>
            <a:endParaRPr lang="en-US" sz="2200" dirty="0"/>
          </a:p>
        </p:txBody>
      </p:sp>
      <p:sp>
        <p:nvSpPr>
          <p:cNvPr id="10" name="Shape 8"/>
          <p:cNvSpPr/>
          <p:nvPr/>
        </p:nvSpPr>
        <p:spPr>
          <a:xfrm>
            <a:off x="7428548" y="4976693"/>
            <a:ext cx="6408063" cy="868918"/>
          </a:xfrm>
          <a:prstGeom prst="roundRect">
            <a:avLst>
              <a:gd name="adj" fmla="val 10964"/>
            </a:avLst>
          </a:prstGeom>
          <a:solidFill>
            <a:srgbClr val="000018">
              <a:alpha val="95000"/>
            </a:srgbClr>
          </a:solidFill>
          <a:ln w="30480">
            <a:solidFill>
              <a:srgbClr val="313E80"/>
            </a:solidFill>
            <a:prstDash val="solid"/>
          </a:ln>
        </p:spPr>
      </p:sp>
      <p:sp>
        <p:nvSpPr>
          <p:cNvPr id="11" name="Text 9"/>
          <p:cNvSpPr/>
          <p:nvPr/>
        </p:nvSpPr>
        <p:spPr>
          <a:xfrm>
            <a:off x="7685842" y="5233988"/>
            <a:ext cx="508885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PyTest (for custom validation in Python)</a:t>
            </a:r>
            <a:endParaRPr lang="en-US" sz="2200" dirty="0"/>
          </a:p>
        </p:txBody>
      </p:sp>
    </p:spTree>
    <p:extLst>
      <p:ext uri="{BB962C8B-B14F-4D97-AF65-F5344CB8AC3E}">
        <p14:creationId xmlns:p14="http://schemas.microsoft.com/office/powerpoint/2010/main" val="286286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75378"/>
            <a:ext cx="4322564"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8. Security &amp; Governance</a:t>
            </a:r>
            <a:endParaRPr lang="en-US" sz="2650" dirty="0"/>
          </a:p>
        </p:txBody>
      </p:sp>
      <p:sp>
        <p:nvSpPr>
          <p:cNvPr id="3" name="Text 1"/>
          <p:cNvSpPr/>
          <p:nvPr/>
        </p:nvSpPr>
        <p:spPr>
          <a:xfrm>
            <a:off x="793790" y="295429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For securing and managing access to data.</a:t>
            </a:r>
            <a:endParaRPr lang="en-US" sz="1750" dirty="0"/>
          </a:p>
        </p:txBody>
      </p:sp>
      <p:sp>
        <p:nvSpPr>
          <p:cNvPr id="4" name="Shape 2"/>
          <p:cNvSpPr/>
          <p:nvPr/>
        </p:nvSpPr>
        <p:spPr>
          <a:xfrm>
            <a:off x="793790" y="3572351"/>
            <a:ext cx="4196358" cy="1531858"/>
          </a:xfrm>
          <a:prstGeom prst="roundRect">
            <a:avLst>
              <a:gd name="adj" fmla="val 6219"/>
            </a:avLst>
          </a:prstGeom>
          <a:solidFill>
            <a:srgbClr val="182567"/>
          </a:solidFill>
          <a:ln w="7620">
            <a:solidFill>
              <a:srgbClr val="313E80"/>
            </a:solidFill>
            <a:prstDash val="solid"/>
          </a:ln>
        </p:spPr>
      </p:sp>
      <p:sp>
        <p:nvSpPr>
          <p:cNvPr id="5" name="Text 3"/>
          <p:cNvSpPr/>
          <p:nvPr/>
        </p:nvSpPr>
        <p:spPr>
          <a:xfrm>
            <a:off x="1028224" y="3806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Apache Ranger</a:t>
            </a:r>
            <a:endParaRPr lang="en-US" sz="2200" dirty="0"/>
          </a:p>
        </p:txBody>
      </p:sp>
      <p:sp>
        <p:nvSpPr>
          <p:cNvPr id="6" name="Shape 4"/>
          <p:cNvSpPr/>
          <p:nvPr/>
        </p:nvSpPr>
        <p:spPr>
          <a:xfrm>
            <a:off x="5216962" y="3572351"/>
            <a:ext cx="4196358" cy="1531858"/>
          </a:xfrm>
          <a:prstGeom prst="roundRect">
            <a:avLst>
              <a:gd name="adj" fmla="val 6219"/>
            </a:avLst>
          </a:prstGeom>
          <a:solidFill>
            <a:srgbClr val="182567"/>
          </a:solidFill>
          <a:ln w="7620">
            <a:solidFill>
              <a:srgbClr val="313E80"/>
            </a:solidFill>
            <a:prstDash val="solid"/>
          </a:ln>
        </p:spPr>
      </p:sp>
      <p:sp>
        <p:nvSpPr>
          <p:cNvPr id="7" name="Text 5"/>
          <p:cNvSpPr/>
          <p:nvPr/>
        </p:nvSpPr>
        <p:spPr>
          <a:xfrm>
            <a:off x="5451396" y="3806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Apache Atlas</a:t>
            </a:r>
            <a:endParaRPr lang="en-US" sz="2200" dirty="0"/>
          </a:p>
        </p:txBody>
      </p:sp>
      <p:sp>
        <p:nvSpPr>
          <p:cNvPr id="8" name="Shape 6"/>
          <p:cNvSpPr/>
          <p:nvPr/>
        </p:nvSpPr>
        <p:spPr>
          <a:xfrm>
            <a:off x="9640133" y="3572351"/>
            <a:ext cx="4196358" cy="1531858"/>
          </a:xfrm>
          <a:prstGeom prst="roundRect">
            <a:avLst>
              <a:gd name="adj" fmla="val 6219"/>
            </a:avLst>
          </a:prstGeom>
          <a:solidFill>
            <a:srgbClr val="182567"/>
          </a:solidFill>
          <a:ln w="7620">
            <a:solidFill>
              <a:srgbClr val="313E80"/>
            </a:solidFill>
            <a:prstDash val="solid"/>
          </a:ln>
        </p:spPr>
      </p:sp>
      <p:sp>
        <p:nvSpPr>
          <p:cNvPr id="9" name="Text 7"/>
          <p:cNvSpPr/>
          <p:nvPr/>
        </p:nvSpPr>
        <p:spPr>
          <a:xfrm>
            <a:off x="9874568" y="3806785"/>
            <a:ext cx="3727490" cy="106299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IAM (AWS/GCP/Azure Identity Access Management)</a:t>
            </a:r>
            <a:endParaRPr lang="en-US" sz="2200" dirty="0"/>
          </a:p>
        </p:txBody>
      </p:sp>
      <p:sp>
        <p:nvSpPr>
          <p:cNvPr id="10" name="Shape 8"/>
          <p:cNvSpPr/>
          <p:nvPr/>
        </p:nvSpPr>
        <p:spPr>
          <a:xfrm>
            <a:off x="793790" y="5331023"/>
            <a:ext cx="6407944" cy="823198"/>
          </a:xfrm>
          <a:prstGeom prst="roundRect">
            <a:avLst>
              <a:gd name="adj" fmla="val 11573"/>
            </a:avLst>
          </a:prstGeom>
          <a:solidFill>
            <a:srgbClr val="182567"/>
          </a:solidFill>
          <a:ln w="7620">
            <a:solidFill>
              <a:srgbClr val="313E80"/>
            </a:solidFill>
            <a:prstDash val="solid"/>
          </a:ln>
        </p:spPr>
      </p:sp>
      <p:sp>
        <p:nvSpPr>
          <p:cNvPr id="11" name="Text 9"/>
          <p:cNvSpPr/>
          <p:nvPr/>
        </p:nvSpPr>
        <p:spPr>
          <a:xfrm>
            <a:off x="1028224" y="55654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Collibra</a:t>
            </a:r>
            <a:endParaRPr lang="en-US" sz="2200" dirty="0"/>
          </a:p>
        </p:txBody>
      </p:sp>
      <p:sp>
        <p:nvSpPr>
          <p:cNvPr id="12" name="Shape 10"/>
          <p:cNvSpPr/>
          <p:nvPr/>
        </p:nvSpPr>
        <p:spPr>
          <a:xfrm>
            <a:off x="7428548" y="5331023"/>
            <a:ext cx="6407944" cy="823198"/>
          </a:xfrm>
          <a:prstGeom prst="roundRect">
            <a:avLst>
              <a:gd name="adj" fmla="val 11573"/>
            </a:avLst>
          </a:prstGeom>
          <a:solidFill>
            <a:srgbClr val="182567"/>
          </a:solidFill>
          <a:ln w="7620">
            <a:solidFill>
              <a:srgbClr val="313E80"/>
            </a:solidFill>
            <a:prstDash val="solid"/>
          </a:ln>
        </p:spPr>
      </p:sp>
      <p:sp>
        <p:nvSpPr>
          <p:cNvPr id="13" name="Text 11"/>
          <p:cNvSpPr/>
          <p:nvPr/>
        </p:nvSpPr>
        <p:spPr>
          <a:xfrm>
            <a:off x="7662982" y="55654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Alation</a:t>
            </a:r>
            <a:endParaRPr lang="en-US" sz="2200" dirty="0"/>
          </a:p>
        </p:txBody>
      </p:sp>
    </p:spTree>
    <p:extLst>
      <p:ext uri="{BB962C8B-B14F-4D97-AF65-F5344CB8AC3E}">
        <p14:creationId xmlns:p14="http://schemas.microsoft.com/office/powerpoint/2010/main" val="46442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21506"/>
            <a:ext cx="6466046"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Roboto Medium" pitchFamily="34" charset="0"/>
                <a:ea typeface="Roboto Medium" pitchFamily="34" charset="-122"/>
                <a:cs typeface="Roboto Medium" pitchFamily="34" charset="-120"/>
              </a:rPr>
              <a:t>🧠</a:t>
            </a:r>
            <a:r>
              <a:rPr lang="en-US" sz="2650" dirty="0">
                <a:solidFill>
                  <a:srgbClr val="FFFFFF"/>
                </a:solidFill>
                <a:latin typeface="Roboto Medium" pitchFamily="34" charset="0"/>
                <a:ea typeface="Roboto Medium" pitchFamily="34" charset="-122"/>
                <a:cs typeface="Roboto Medium" pitchFamily="34" charset="-120"/>
              </a:rPr>
              <a:t> 9. Programming &amp; Scripting Languages</a:t>
            </a:r>
            <a:endParaRPr lang="en-US" sz="2650" dirty="0"/>
          </a:p>
        </p:txBody>
      </p:sp>
      <p:sp>
        <p:nvSpPr>
          <p:cNvPr id="3" name="Text 1"/>
          <p:cNvSpPr/>
          <p:nvPr/>
        </p:nvSpPr>
        <p:spPr>
          <a:xfrm>
            <a:off x="793790" y="340042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Core to any data engineering work.</a:t>
            </a:r>
            <a:endParaRPr lang="en-US" sz="1750" dirty="0"/>
          </a:p>
        </p:txBody>
      </p:sp>
      <p:sp>
        <p:nvSpPr>
          <p:cNvPr id="4" name="Text 2"/>
          <p:cNvSpPr/>
          <p:nvPr/>
        </p:nvSpPr>
        <p:spPr>
          <a:xfrm>
            <a:off x="793790" y="401847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Python</a:t>
            </a:r>
            <a:r>
              <a:rPr lang="en-US" sz="1750" dirty="0">
                <a:solidFill>
                  <a:srgbClr val="CFD0D8"/>
                </a:solidFill>
                <a:latin typeface="Roboto" pitchFamily="34" charset="0"/>
                <a:ea typeface="Roboto" pitchFamily="34" charset="-122"/>
                <a:cs typeface="Roboto" pitchFamily="34" charset="-120"/>
              </a:rPr>
              <a:t> – Data pipelines, scripting, automation</a:t>
            </a:r>
            <a:endParaRPr lang="en-US" sz="1750" dirty="0"/>
          </a:p>
        </p:txBody>
      </p:sp>
      <p:sp>
        <p:nvSpPr>
          <p:cNvPr id="5" name="Text 3"/>
          <p:cNvSpPr/>
          <p:nvPr/>
        </p:nvSpPr>
        <p:spPr>
          <a:xfrm>
            <a:off x="793790" y="446067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SQL</a:t>
            </a:r>
            <a:r>
              <a:rPr lang="en-US" sz="1750" dirty="0">
                <a:solidFill>
                  <a:srgbClr val="CFD0D8"/>
                </a:solidFill>
                <a:latin typeface="Roboto" pitchFamily="34" charset="0"/>
                <a:ea typeface="Roboto" pitchFamily="34" charset="-122"/>
                <a:cs typeface="Roboto" pitchFamily="34" charset="-120"/>
              </a:rPr>
              <a:t> – Querying and transforming data</a:t>
            </a:r>
            <a:endParaRPr lang="en-US" sz="1750" dirty="0"/>
          </a:p>
        </p:txBody>
      </p:sp>
      <p:sp>
        <p:nvSpPr>
          <p:cNvPr id="6" name="Text 4"/>
          <p:cNvSpPr/>
          <p:nvPr/>
        </p:nvSpPr>
        <p:spPr>
          <a:xfrm>
            <a:off x="793790" y="490287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Scala/Java</a:t>
            </a:r>
            <a:r>
              <a:rPr lang="en-US" sz="1750" dirty="0">
                <a:solidFill>
                  <a:srgbClr val="CFD0D8"/>
                </a:solidFill>
                <a:latin typeface="Roboto" pitchFamily="34" charset="0"/>
                <a:ea typeface="Roboto" pitchFamily="34" charset="-122"/>
                <a:cs typeface="Roboto" pitchFamily="34" charset="-120"/>
              </a:rPr>
              <a:t> – Often used with Apache Spark</a:t>
            </a:r>
            <a:endParaRPr lang="en-US" sz="1750" dirty="0"/>
          </a:p>
        </p:txBody>
      </p:sp>
      <p:sp>
        <p:nvSpPr>
          <p:cNvPr id="7" name="Text 5"/>
          <p:cNvSpPr/>
          <p:nvPr/>
        </p:nvSpPr>
        <p:spPr>
          <a:xfrm>
            <a:off x="793790" y="53450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Bash</a:t>
            </a:r>
            <a:r>
              <a:rPr lang="en-US" sz="1750" dirty="0">
                <a:solidFill>
                  <a:srgbClr val="CFD0D8"/>
                </a:solidFill>
                <a:latin typeface="Roboto" pitchFamily="34" charset="0"/>
                <a:ea typeface="Roboto" pitchFamily="34" charset="-122"/>
                <a:cs typeface="Roboto" pitchFamily="34" charset="-120"/>
              </a:rPr>
              <a:t> – Shell scripting and automation</a:t>
            </a:r>
            <a:endParaRPr lang="en-US" sz="1750" dirty="0"/>
          </a:p>
        </p:txBody>
      </p:sp>
    </p:spTree>
    <p:extLst>
      <p:ext uri="{BB962C8B-B14F-4D97-AF65-F5344CB8AC3E}">
        <p14:creationId xmlns:p14="http://schemas.microsoft.com/office/powerpoint/2010/main" val="37482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30573"/>
            <a:ext cx="13042821" cy="1417558"/>
          </a:xfrm>
          <a:prstGeom prst="rect">
            <a:avLst/>
          </a:prstGeom>
          <a:noFill/>
          <a:ln/>
        </p:spPr>
        <p:txBody>
          <a:bodyPr wrap="square" lIns="0" tIns="0" rIns="0" bIns="0" rtlCol="0" anchor="t"/>
          <a:lstStyle/>
          <a:p>
            <a:pPr marL="0" indent="0" algn="ctr">
              <a:lnSpc>
                <a:spcPts val="5550"/>
              </a:lnSpc>
              <a:buNone/>
            </a:pPr>
            <a:r>
              <a:rPr lang="en-US" sz="4450" dirty="0">
                <a:solidFill>
                  <a:srgbClr val="FCEC99"/>
                </a:solidFill>
                <a:latin typeface="Fira Mono Medium" pitchFamily="34" charset="0"/>
                <a:ea typeface="Fira Mono Medium" pitchFamily="34" charset="-122"/>
                <a:cs typeface="Fira Mono Medium" pitchFamily="34" charset="-120"/>
              </a:rPr>
              <a:t>Summary:</a:t>
            </a:r>
            <a:r>
              <a:rPr lang="en-US" sz="4450" dirty="0">
                <a:solidFill>
                  <a:srgbClr val="FBF3FA"/>
                </a:solidFill>
                <a:latin typeface="Fira Mono Medium" pitchFamily="34" charset="0"/>
                <a:ea typeface="Fira Mono Medium" pitchFamily="34" charset="-122"/>
                <a:cs typeface="Fira Mono Medium" pitchFamily="34" charset="-120"/>
              </a:rPr>
              <a:t> Your Path into Data Engineering</a:t>
            </a:r>
            <a:endParaRPr lang="en-US" sz="4450" dirty="0"/>
          </a:p>
        </p:txBody>
      </p:sp>
      <p:sp>
        <p:nvSpPr>
          <p:cNvPr id="3" name="Text 1"/>
          <p:cNvSpPr/>
          <p:nvPr/>
        </p:nvSpPr>
        <p:spPr>
          <a:xfrm>
            <a:off x="793790" y="3601760"/>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F2F2F2"/>
                </a:solidFill>
                <a:latin typeface="Fira Sans" pitchFamily="34" charset="0"/>
                <a:ea typeface="Fira Sans" pitchFamily="34" charset="-122"/>
                <a:cs typeface="Fira Sans" pitchFamily="34" charset="-120"/>
              </a:rPr>
              <a:t>Data engineering is the unseen, yet essential, force that transforms raw information into valuable insights.</a:t>
            </a:r>
            <a:endParaRPr lang="en-US" sz="1750" dirty="0"/>
          </a:p>
        </p:txBody>
      </p:sp>
      <p:sp>
        <p:nvSpPr>
          <p:cNvPr id="4" name="Text 2"/>
          <p:cNvSpPr/>
          <p:nvPr/>
        </p:nvSpPr>
        <p:spPr>
          <a:xfrm>
            <a:off x="793790" y="421981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2F2F2"/>
                </a:solidFill>
                <a:latin typeface="Fira Sans" pitchFamily="34" charset="0"/>
                <a:ea typeface="Fira Sans" pitchFamily="34" charset="-122"/>
                <a:cs typeface="Fira Sans" pitchFamily="34" charset="-120"/>
              </a:rPr>
              <a:t>It involves a structured life cycle—from collection to serving—working together like a well-coordinated kitchen.</a:t>
            </a:r>
            <a:endParaRPr lang="en-US" sz="1750" dirty="0"/>
          </a:p>
        </p:txBody>
      </p:sp>
      <p:sp>
        <p:nvSpPr>
          <p:cNvPr id="5" name="Text 3"/>
          <p:cNvSpPr/>
          <p:nvPr/>
        </p:nvSpPr>
        <p:spPr>
          <a:xfrm>
            <a:off x="793790" y="466201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2F2F2"/>
                </a:solidFill>
                <a:latin typeface="Fira Sans" pitchFamily="34" charset="0"/>
                <a:ea typeface="Fira Sans" pitchFamily="34" charset="-122"/>
                <a:cs typeface="Fira Sans" pitchFamily="34" charset="-120"/>
              </a:rPr>
              <a:t>To begin, focus on mastering SQL, Python, cloud platforms (AWS, Azure, GCP), and understanding ETL/ELT concepts.</a:t>
            </a:r>
            <a:endParaRPr lang="en-US" sz="1750" dirty="0"/>
          </a:p>
        </p:txBody>
      </p:sp>
      <p:sp>
        <p:nvSpPr>
          <p:cNvPr id="6" name="Text 4"/>
          <p:cNvSpPr/>
          <p:nvPr/>
        </p:nvSpPr>
        <p:spPr>
          <a:xfrm>
            <a:off x="793790" y="5365075"/>
            <a:ext cx="13042821" cy="1133951"/>
          </a:xfrm>
          <a:prstGeom prst="rect">
            <a:avLst/>
          </a:prstGeom>
          <a:noFill/>
          <a:ln/>
        </p:spPr>
        <p:txBody>
          <a:bodyPr wrap="square" lIns="0" tIns="0" rIns="0" bIns="0" rtlCol="0" anchor="t"/>
          <a:lstStyle/>
          <a:p>
            <a:pPr marL="0" indent="0" algn="ctr">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Are you ready to build the pipelines that power tomorrow’s data-driven world?</a:t>
            </a:r>
            <a:endParaRPr lang="en-US" sz="3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9525238"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Why Data Engineering Matters</a:t>
            </a:r>
            <a:endParaRPr lang="en-US" sz="4450" dirty="0"/>
          </a:p>
        </p:txBody>
      </p:sp>
      <p:sp>
        <p:nvSpPr>
          <p:cNvPr id="3" name="Text 1"/>
          <p:cNvSpPr/>
          <p:nvPr/>
        </p:nvSpPr>
        <p:spPr>
          <a:xfrm>
            <a:off x="793790" y="2145625"/>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In its raw form, data is often </a:t>
            </a:r>
            <a:r>
              <a:rPr lang="en-US" sz="1750" b="1" dirty="0">
                <a:solidFill>
                  <a:srgbClr val="E0D6DE"/>
                </a:solidFill>
                <a:latin typeface="Fira Sans" pitchFamily="34" charset="0"/>
                <a:ea typeface="Fira Sans" pitchFamily="34" charset="-122"/>
                <a:cs typeface="Fira Sans" pitchFamily="34" charset="-120"/>
              </a:rPr>
              <a:t>messy, fragmented, and unusable</a:t>
            </a:r>
            <a:r>
              <a:rPr lang="en-US" sz="1750" dirty="0">
                <a:solidFill>
                  <a:srgbClr val="E0D6DE"/>
                </a:solidFill>
                <a:latin typeface="Fira Sans" pitchFamily="34" charset="0"/>
                <a:ea typeface="Fira Sans" pitchFamily="34" charset="-122"/>
                <a:cs typeface="Fira Sans" pitchFamily="34" charset="-120"/>
              </a:rPr>
              <a:t>. It's like a pile of unwashed, unchopped ingredients.</a:t>
            </a:r>
            <a:endParaRPr lang="en-US" sz="1750" dirty="0"/>
          </a:p>
        </p:txBody>
      </p:sp>
      <p:sp>
        <p:nvSpPr>
          <p:cNvPr id="4" name="Text 2"/>
          <p:cNvSpPr/>
          <p:nvPr/>
        </p:nvSpPr>
        <p:spPr>
          <a:xfrm>
            <a:off x="793790" y="3075503"/>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Data engineers step in to clean, organize, and prepare this data, much like a </a:t>
            </a:r>
            <a:r>
              <a:rPr lang="en-US" sz="1750" b="1" dirty="0">
                <a:solidFill>
                  <a:srgbClr val="E0D6DE"/>
                </a:solidFill>
                <a:latin typeface="Fira Sans" pitchFamily="34" charset="0"/>
                <a:ea typeface="Fira Sans" pitchFamily="34" charset="-122"/>
                <a:cs typeface="Fira Sans" pitchFamily="34" charset="-120"/>
              </a:rPr>
              <a:t>chef preps ingredients</a:t>
            </a:r>
            <a:r>
              <a:rPr lang="en-US" sz="1750" dirty="0">
                <a:solidFill>
                  <a:srgbClr val="E0D6DE"/>
                </a:solidFill>
                <a:latin typeface="Fira Sans" pitchFamily="34" charset="0"/>
                <a:ea typeface="Fira Sans" pitchFamily="34" charset="-122"/>
                <a:cs typeface="Fira Sans" pitchFamily="34" charset="-120"/>
              </a:rPr>
              <a:t> before cooking a gourmet meal.</a:t>
            </a:r>
            <a:endParaRPr lang="en-US" sz="1750" dirty="0"/>
          </a:p>
        </p:txBody>
      </p:sp>
      <p:sp>
        <p:nvSpPr>
          <p:cNvPr id="5" name="Text 3"/>
          <p:cNvSpPr/>
          <p:nvPr/>
        </p:nvSpPr>
        <p:spPr>
          <a:xfrm>
            <a:off x="793790" y="4005382"/>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essential preparation enables businesses to transform raw information into </a:t>
            </a:r>
            <a:r>
              <a:rPr lang="en-US" sz="1750" b="1" dirty="0">
                <a:solidFill>
                  <a:srgbClr val="E0D6DE"/>
                </a:solidFill>
                <a:latin typeface="Fira Sans" pitchFamily="34" charset="0"/>
                <a:ea typeface="Fira Sans" pitchFamily="34" charset="-122"/>
                <a:cs typeface="Fira Sans" pitchFamily="34" charset="-120"/>
              </a:rPr>
              <a:t>fast, accurate, and actionable insights</a:t>
            </a:r>
            <a:r>
              <a:rPr lang="en-US" sz="1750" dirty="0">
                <a:solidFill>
                  <a:srgbClr val="E0D6DE"/>
                </a:solidFill>
                <a:latin typeface="Fira Sans" pitchFamily="34" charset="0"/>
                <a:ea typeface="Fira Sans" pitchFamily="34" charset="-122"/>
                <a:cs typeface="Fira Sans" pitchFamily="34" charset="-120"/>
              </a:rPr>
              <a:t>, driving smarter decisions.</a:t>
            </a:r>
            <a:endParaRPr lang="en-US" sz="1750" dirty="0"/>
          </a:p>
        </p:txBody>
      </p:sp>
      <p:pic>
        <p:nvPicPr>
          <p:cNvPr id="6"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4023" y="592455"/>
            <a:ext cx="13122354" cy="1346597"/>
          </a:xfrm>
          <a:prstGeom prst="rect">
            <a:avLst/>
          </a:prstGeom>
          <a:noFill/>
          <a:ln/>
        </p:spPr>
        <p:txBody>
          <a:bodyPr wrap="square" lIns="0" tIns="0" rIns="0" bIns="0" rtlCol="0" anchor="t"/>
          <a:lstStyle/>
          <a:p>
            <a:pPr marL="0" indent="0" algn="l">
              <a:lnSpc>
                <a:spcPts val="5300"/>
              </a:lnSpc>
              <a:buNone/>
            </a:pPr>
            <a:r>
              <a:rPr lang="en-US" sz="4200" dirty="0">
                <a:solidFill>
                  <a:srgbClr val="FBF3FA"/>
                </a:solidFill>
                <a:latin typeface="Fira Mono Medium" pitchFamily="34" charset="0"/>
                <a:ea typeface="Fira Mono Medium" pitchFamily="34" charset="-122"/>
                <a:cs typeface="Fira Mono Medium" pitchFamily="34" charset="-120"/>
              </a:rPr>
              <a:t>The Data Engineering Life Cycle: A Factory Analogy</a:t>
            </a:r>
            <a:endParaRPr lang="en-US" sz="4200" dirty="0"/>
          </a:p>
        </p:txBody>
      </p:sp>
      <p:sp>
        <p:nvSpPr>
          <p:cNvPr id="3" name="Text 1"/>
          <p:cNvSpPr/>
          <p:nvPr/>
        </p:nvSpPr>
        <p:spPr>
          <a:xfrm>
            <a:off x="754023" y="2369939"/>
            <a:ext cx="13122354"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Fira Sans" pitchFamily="34" charset="0"/>
                <a:ea typeface="Fira Sans" pitchFamily="34" charset="-122"/>
                <a:cs typeface="Fira Sans" pitchFamily="34" charset="-120"/>
              </a:rPr>
              <a:t>The data engineering life cycle is a systematic process ensuring data flows smoothly from its raw source to its final, usable form. Each stage plays a vital role, much like an </a:t>
            </a:r>
            <a:r>
              <a:rPr lang="en-US" sz="1650" b="1" dirty="0">
                <a:solidFill>
                  <a:srgbClr val="E0D6DE"/>
                </a:solidFill>
                <a:latin typeface="Fira Sans" pitchFamily="34" charset="0"/>
                <a:ea typeface="Fira Sans" pitchFamily="34" charset="-122"/>
                <a:cs typeface="Fira Sans" pitchFamily="34" charset="-120"/>
              </a:rPr>
              <a:t>efficient factory assembly line</a:t>
            </a:r>
            <a:r>
              <a:rPr lang="en-US" sz="1650" dirty="0">
                <a:solidFill>
                  <a:srgbClr val="E0D6DE"/>
                </a:solidFill>
                <a:latin typeface="Fira Sans" pitchFamily="34" charset="0"/>
                <a:ea typeface="Fira Sans" pitchFamily="34" charset="-122"/>
                <a:cs typeface="Fira Sans" pitchFamily="34" charset="-120"/>
              </a:rPr>
              <a:t> turning raw materials into polished products.</a:t>
            </a:r>
            <a:endParaRPr lang="en-US" sz="1650" dirty="0"/>
          </a:p>
        </p:txBody>
      </p:sp>
      <p:sp>
        <p:nvSpPr>
          <p:cNvPr id="4" name="Text 2"/>
          <p:cNvSpPr/>
          <p:nvPr/>
        </p:nvSpPr>
        <p:spPr>
          <a:xfrm>
            <a:off x="2110264" y="3791188"/>
            <a:ext cx="2693194" cy="336590"/>
          </a:xfrm>
          <a:prstGeom prst="rect">
            <a:avLst/>
          </a:prstGeom>
          <a:noFill/>
          <a:ln/>
        </p:spPr>
        <p:txBody>
          <a:bodyPr wrap="none" lIns="0" tIns="0" rIns="0" bIns="0" rtlCol="0" anchor="t"/>
          <a:lstStyle/>
          <a:p>
            <a:pPr marL="0" indent="0" algn="r">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Collection</a:t>
            </a:r>
            <a:endParaRPr lang="en-US" sz="2100" dirty="0"/>
          </a:p>
        </p:txBody>
      </p:sp>
      <p:pic>
        <p:nvPicPr>
          <p:cNvPr id="5" name="Image 0" descr="preencoded.png"/>
          <p:cNvPicPr>
            <a:picLocks noChangeAspect="1"/>
          </p:cNvPicPr>
          <p:nvPr/>
        </p:nvPicPr>
        <p:blipFill>
          <a:blip r:embed="rId3"/>
          <a:stretch>
            <a:fillRect/>
          </a:stretch>
        </p:blipFill>
        <p:spPr>
          <a:xfrm>
            <a:off x="5018842" y="3301841"/>
            <a:ext cx="4592717" cy="4592717"/>
          </a:xfrm>
          <a:prstGeom prst="rect">
            <a:avLst/>
          </a:prstGeom>
        </p:spPr>
      </p:pic>
      <p:pic>
        <p:nvPicPr>
          <p:cNvPr id="6" name="Image 1" descr="preencoded.png"/>
          <p:cNvPicPr>
            <a:picLocks noChangeAspect="1"/>
          </p:cNvPicPr>
          <p:nvPr/>
        </p:nvPicPr>
        <p:blipFill>
          <a:blip r:embed="rId4"/>
          <a:stretch>
            <a:fillRect/>
          </a:stretch>
        </p:blipFill>
        <p:spPr>
          <a:xfrm>
            <a:off x="6601539" y="3887153"/>
            <a:ext cx="322302" cy="402908"/>
          </a:xfrm>
          <a:prstGeom prst="rect">
            <a:avLst/>
          </a:prstGeom>
        </p:spPr>
      </p:pic>
      <p:sp>
        <p:nvSpPr>
          <p:cNvPr id="7" name="Text 3"/>
          <p:cNvSpPr/>
          <p:nvPr/>
        </p:nvSpPr>
        <p:spPr>
          <a:xfrm>
            <a:off x="9826943" y="3791188"/>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Ingestion</a:t>
            </a:r>
            <a:endParaRPr lang="en-US" sz="2100" dirty="0"/>
          </a:p>
        </p:txBody>
      </p:sp>
      <p:pic>
        <p:nvPicPr>
          <p:cNvPr id="8" name="Image 2" descr="preencoded.png"/>
          <p:cNvPicPr>
            <a:picLocks noChangeAspect="1"/>
          </p:cNvPicPr>
          <p:nvPr/>
        </p:nvPicPr>
        <p:blipFill>
          <a:blip r:embed="rId5"/>
          <a:stretch>
            <a:fillRect/>
          </a:stretch>
        </p:blipFill>
        <p:spPr>
          <a:xfrm>
            <a:off x="5018842" y="3301841"/>
            <a:ext cx="4592717" cy="4592717"/>
          </a:xfrm>
          <a:prstGeom prst="rect">
            <a:avLst/>
          </a:prstGeom>
        </p:spPr>
      </p:pic>
      <p:pic>
        <p:nvPicPr>
          <p:cNvPr id="9" name="Image 3" descr="preencoded.png"/>
          <p:cNvPicPr>
            <a:picLocks noChangeAspect="1"/>
          </p:cNvPicPr>
          <p:nvPr/>
        </p:nvPicPr>
        <p:blipFill>
          <a:blip r:embed="rId6"/>
          <a:stretch>
            <a:fillRect/>
          </a:stretch>
        </p:blipFill>
        <p:spPr>
          <a:xfrm>
            <a:off x="8185071" y="4163497"/>
            <a:ext cx="322302" cy="402908"/>
          </a:xfrm>
          <a:prstGeom prst="rect">
            <a:avLst/>
          </a:prstGeom>
        </p:spPr>
      </p:pic>
      <p:sp>
        <p:nvSpPr>
          <p:cNvPr id="10" name="Text 4"/>
          <p:cNvSpPr/>
          <p:nvPr/>
        </p:nvSpPr>
        <p:spPr>
          <a:xfrm>
            <a:off x="10042446" y="5429845"/>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Storage</a:t>
            </a:r>
            <a:endParaRPr lang="en-US" sz="2100" dirty="0"/>
          </a:p>
        </p:txBody>
      </p:sp>
      <p:pic>
        <p:nvPicPr>
          <p:cNvPr id="11" name="Image 4" descr="preencoded.png"/>
          <p:cNvPicPr>
            <a:picLocks noChangeAspect="1"/>
          </p:cNvPicPr>
          <p:nvPr/>
        </p:nvPicPr>
        <p:blipFill>
          <a:blip r:embed="rId7"/>
          <a:stretch>
            <a:fillRect/>
          </a:stretch>
        </p:blipFill>
        <p:spPr>
          <a:xfrm>
            <a:off x="5018842" y="3301841"/>
            <a:ext cx="4592717" cy="4592717"/>
          </a:xfrm>
          <a:prstGeom prst="rect">
            <a:avLst/>
          </a:prstGeom>
        </p:spPr>
      </p:pic>
      <p:pic>
        <p:nvPicPr>
          <p:cNvPr id="12" name="Image 5" descr="preencoded.png"/>
          <p:cNvPicPr>
            <a:picLocks noChangeAspect="1"/>
          </p:cNvPicPr>
          <p:nvPr/>
        </p:nvPicPr>
        <p:blipFill>
          <a:blip r:embed="rId8"/>
          <a:stretch>
            <a:fillRect/>
          </a:stretch>
        </p:blipFill>
        <p:spPr>
          <a:xfrm>
            <a:off x="8737402" y="5673090"/>
            <a:ext cx="322302" cy="402908"/>
          </a:xfrm>
          <a:prstGeom prst="rect">
            <a:avLst/>
          </a:prstGeom>
        </p:spPr>
      </p:pic>
      <p:sp>
        <p:nvSpPr>
          <p:cNvPr id="13" name="Text 5"/>
          <p:cNvSpPr/>
          <p:nvPr/>
        </p:nvSpPr>
        <p:spPr>
          <a:xfrm>
            <a:off x="9826943" y="7068503"/>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Transformation</a:t>
            </a:r>
            <a:endParaRPr lang="en-US" sz="2100" dirty="0"/>
          </a:p>
        </p:txBody>
      </p:sp>
      <p:pic>
        <p:nvPicPr>
          <p:cNvPr id="14" name="Image 6" descr="preencoded.png"/>
          <p:cNvPicPr>
            <a:picLocks noChangeAspect="1"/>
          </p:cNvPicPr>
          <p:nvPr/>
        </p:nvPicPr>
        <p:blipFill>
          <a:blip r:embed="rId9"/>
          <a:stretch>
            <a:fillRect/>
          </a:stretch>
        </p:blipFill>
        <p:spPr>
          <a:xfrm>
            <a:off x="5018842" y="3301841"/>
            <a:ext cx="4592717" cy="4592717"/>
          </a:xfrm>
          <a:prstGeom prst="rect">
            <a:avLst/>
          </a:prstGeom>
        </p:spPr>
      </p:pic>
      <p:pic>
        <p:nvPicPr>
          <p:cNvPr id="15" name="Image 7" descr="preencoded.png"/>
          <p:cNvPicPr>
            <a:picLocks noChangeAspect="1"/>
          </p:cNvPicPr>
          <p:nvPr/>
        </p:nvPicPr>
        <p:blipFill>
          <a:blip r:embed="rId10"/>
          <a:stretch>
            <a:fillRect/>
          </a:stretch>
        </p:blipFill>
        <p:spPr>
          <a:xfrm>
            <a:off x="7706320" y="6906220"/>
            <a:ext cx="322302" cy="402908"/>
          </a:xfrm>
          <a:prstGeom prst="rect">
            <a:avLst/>
          </a:prstGeom>
        </p:spPr>
      </p:pic>
      <p:sp>
        <p:nvSpPr>
          <p:cNvPr id="16" name="Text 6"/>
          <p:cNvSpPr/>
          <p:nvPr/>
        </p:nvSpPr>
        <p:spPr>
          <a:xfrm>
            <a:off x="2110264" y="7068503"/>
            <a:ext cx="2693194" cy="336590"/>
          </a:xfrm>
          <a:prstGeom prst="rect">
            <a:avLst/>
          </a:prstGeom>
          <a:noFill/>
          <a:ln/>
        </p:spPr>
        <p:txBody>
          <a:bodyPr wrap="none" lIns="0" tIns="0" rIns="0" bIns="0" rtlCol="0" anchor="t"/>
          <a:lstStyle/>
          <a:p>
            <a:pPr marL="0" indent="0" algn="r">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Orchestration</a:t>
            </a:r>
            <a:endParaRPr lang="en-US" sz="2100" dirty="0"/>
          </a:p>
        </p:txBody>
      </p:sp>
      <p:pic>
        <p:nvPicPr>
          <p:cNvPr id="17" name="Image 8" descr="preencoded.png"/>
          <p:cNvPicPr>
            <a:picLocks noChangeAspect="1"/>
          </p:cNvPicPr>
          <p:nvPr/>
        </p:nvPicPr>
        <p:blipFill>
          <a:blip r:embed="rId11"/>
          <a:stretch>
            <a:fillRect/>
          </a:stretch>
        </p:blipFill>
        <p:spPr>
          <a:xfrm>
            <a:off x="5018842" y="3301841"/>
            <a:ext cx="4592717" cy="4592717"/>
          </a:xfrm>
          <a:prstGeom prst="rect">
            <a:avLst/>
          </a:prstGeom>
        </p:spPr>
      </p:pic>
      <p:pic>
        <p:nvPicPr>
          <p:cNvPr id="18" name="Image 9" descr="preencoded.png"/>
          <p:cNvPicPr>
            <a:picLocks noChangeAspect="1"/>
          </p:cNvPicPr>
          <p:nvPr/>
        </p:nvPicPr>
        <p:blipFill>
          <a:blip r:embed="rId12"/>
          <a:stretch>
            <a:fillRect/>
          </a:stretch>
        </p:blipFill>
        <p:spPr>
          <a:xfrm>
            <a:off x="6122789" y="6629876"/>
            <a:ext cx="322302" cy="402908"/>
          </a:xfrm>
          <a:prstGeom prst="rect">
            <a:avLst/>
          </a:prstGeom>
        </p:spPr>
      </p:pic>
      <p:sp>
        <p:nvSpPr>
          <p:cNvPr id="19" name="Text 7"/>
          <p:cNvSpPr/>
          <p:nvPr/>
        </p:nvSpPr>
        <p:spPr>
          <a:xfrm>
            <a:off x="1894761" y="5429845"/>
            <a:ext cx="2693194" cy="336590"/>
          </a:xfrm>
          <a:prstGeom prst="rect">
            <a:avLst/>
          </a:prstGeom>
          <a:noFill/>
          <a:ln/>
        </p:spPr>
        <p:txBody>
          <a:bodyPr wrap="none" lIns="0" tIns="0" rIns="0" bIns="0" rtlCol="0" anchor="t"/>
          <a:lstStyle/>
          <a:p>
            <a:pPr marL="0" indent="0" algn="r">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Serving</a:t>
            </a:r>
            <a:endParaRPr lang="en-US" sz="2100" dirty="0"/>
          </a:p>
        </p:txBody>
      </p:sp>
      <p:pic>
        <p:nvPicPr>
          <p:cNvPr id="20" name="Image 10" descr="preencoded.png"/>
          <p:cNvPicPr>
            <a:picLocks noChangeAspect="1"/>
          </p:cNvPicPr>
          <p:nvPr/>
        </p:nvPicPr>
        <p:blipFill>
          <a:blip r:embed="rId13"/>
          <a:stretch>
            <a:fillRect/>
          </a:stretch>
        </p:blipFill>
        <p:spPr>
          <a:xfrm>
            <a:off x="5018842" y="3301841"/>
            <a:ext cx="4592717" cy="4592717"/>
          </a:xfrm>
          <a:prstGeom prst="rect">
            <a:avLst/>
          </a:prstGeom>
        </p:spPr>
      </p:pic>
      <p:pic>
        <p:nvPicPr>
          <p:cNvPr id="21" name="Image 11" descr="preencoded.png"/>
          <p:cNvPicPr>
            <a:picLocks noChangeAspect="1"/>
          </p:cNvPicPr>
          <p:nvPr/>
        </p:nvPicPr>
        <p:blipFill>
          <a:blip r:embed="rId14"/>
          <a:stretch>
            <a:fillRect/>
          </a:stretch>
        </p:blipFill>
        <p:spPr>
          <a:xfrm>
            <a:off x="5570458" y="5120283"/>
            <a:ext cx="322302" cy="4029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9257" y="578168"/>
            <a:ext cx="12943642" cy="642104"/>
          </a:xfrm>
          <a:prstGeom prst="rect">
            <a:avLst/>
          </a:prstGeom>
          <a:noFill/>
          <a:ln/>
        </p:spPr>
        <p:txBody>
          <a:bodyPr wrap="none" lIns="0" tIns="0" rIns="0" bIns="0" rtlCol="0" anchor="t"/>
          <a:lstStyle/>
          <a:p>
            <a:pPr marL="0" indent="0" algn="l">
              <a:lnSpc>
                <a:spcPts val="5050"/>
              </a:lnSpc>
              <a:buNone/>
            </a:pPr>
            <a:r>
              <a:rPr lang="en-US" sz="4000" dirty="0">
                <a:solidFill>
                  <a:srgbClr val="FBF3FA"/>
                </a:solidFill>
                <a:latin typeface="Fira Mono Medium" pitchFamily="34" charset="0"/>
                <a:ea typeface="Fira Mono Medium" pitchFamily="34" charset="-122"/>
                <a:cs typeface="Fira Mono Medium" pitchFamily="34" charset="-120"/>
              </a:rPr>
              <a:t>Data Collection: Gathering Raw Ingredients</a:t>
            </a:r>
            <a:endParaRPr lang="en-US" sz="4000" dirty="0"/>
          </a:p>
        </p:txBody>
      </p:sp>
      <p:sp>
        <p:nvSpPr>
          <p:cNvPr id="3" name="Text 1"/>
          <p:cNvSpPr/>
          <p:nvPr/>
        </p:nvSpPr>
        <p:spPr>
          <a:xfrm>
            <a:off x="719257" y="1713428"/>
            <a:ext cx="7029926" cy="657463"/>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This initial stage involves systematically </a:t>
            </a:r>
            <a:r>
              <a:rPr lang="en-US" sz="1600" b="1" dirty="0">
                <a:solidFill>
                  <a:srgbClr val="E0D6DE"/>
                </a:solidFill>
                <a:latin typeface="Fira Sans" pitchFamily="34" charset="0"/>
                <a:ea typeface="Fira Sans" pitchFamily="34" charset="-122"/>
                <a:cs typeface="Fira Sans" pitchFamily="34" charset="-120"/>
              </a:rPr>
              <a:t>gathering raw data</a:t>
            </a:r>
            <a:r>
              <a:rPr lang="en-US" sz="1600" dirty="0">
                <a:solidFill>
                  <a:srgbClr val="E0D6DE"/>
                </a:solidFill>
                <a:latin typeface="Fira Sans" pitchFamily="34" charset="0"/>
                <a:ea typeface="Fira Sans" pitchFamily="34" charset="-122"/>
                <a:cs typeface="Fira Sans" pitchFamily="34" charset="-120"/>
              </a:rPr>
              <a:t> from diverse sources. Think of it as sourcing all the necessary ingredients for your meal.</a:t>
            </a:r>
            <a:endParaRPr lang="en-US" sz="1600" dirty="0"/>
          </a:p>
        </p:txBody>
      </p:sp>
      <p:sp>
        <p:nvSpPr>
          <p:cNvPr id="4" name="Text 2"/>
          <p:cNvSpPr/>
          <p:nvPr/>
        </p:nvSpPr>
        <p:spPr>
          <a:xfrm>
            <a:off x="719257" y="2555796"/>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Websites and mobile applications</a:t>
            </a:r>
            <a:endParaRPr lang="en-US" sz="1600" dirty="0"/>
          </a:p>
        </p:txBody>
      </p:sp>
      <p:sp>
        <p:nvSpPr>
          <p:cNvPr id="5" name="Text 3"/>
          <p:cNvSpPr/>
          <p:nvPr/>
        </p:nvSpPr>
        <p:spPr>
          <a:xfrm>
            <a:off x="719257" y="2956441"/>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IoT sensors and connected devices</a:t>
            </a:r>
            <a:endParaRPr lang="en-US" sz="1600" dirty="0"/>
          </a:p>
        </p:txBody>
      </p:sp>
      <p:sp>
        <p:nvSpPr>
          <p:cNvPr id="6" name="Text 4"/>
          <p:cNvSpPr/>
          <p:nvPr/>
        </p:nvSpPr>
        <p:spPr>
          <a:xfrm>
            <a:off x="719257" y="3357086"/>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Traditional databases and CRMs</a:t>
            </a:r>
            <a:endParaRPr lang="en-US" sz="1600" dirty="0"/>
          </a:p>
        </p:txBody>
      </p:sp>
      <p:sp>
        <p:nvSpPr>
          <p:cNvPr id="7" name="Text 5"/>
          <p:cNvSpPr/>
          <p:nvPr/>
        </p:nvSpPr>
        <p:spPr>
          <a:xfrm>
            <a:off x="719257" y="3757732"/>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Third-party APIs (e.g., social media, weather services)</a:t>
            </a:r>
            <a:endParaRPr lang="en-US" sz="1600" dirty="0"/>
          </a:p>
        </p:txBody>
      </p:sp>
      <p:sp>
        <p:nvSpPr>
          <p:cNvPr id="8" name="Text 6"/>
          <p:cNvSpPr/>
          <p:nvPr/>
        </p:nvSpPr>
        <p:spPr>
          <a:xfrm>
            <a:off x="719257" y="4271367"/>
            <a:ext cx="7029926" cy="1314926"/>
          </a:xfrm>
          <a:prstGeom prst="rect">
            <a:avLst/>
          </a:prstGeom>
          <a:noFill/>
          <a:ln/>
        </p:spPr>
        <p:txBody>
          <a:bodyPr wrap="square" lIns="0" tIns="0" rIns="0" bIns="0" rtlCol="0" anchor="t"/>
          <a:lstStyle/>
          <a:p>
            <a:pPr marL="0" indent="0" algn="l">
              <a:lnSpc>
                <a:spcPts val="2550"/>
              </a:lnSpc>
              <a:buNone/>
            </a:pPr>
            <a:r>
              <a:rPr lang="en-US" sz="1600" b="1" dirty="0">
                <a:solidFill>
                  <a:srgbClr val="E0D6DE"/>
                </a:solidFill>
                <a:latin typeface="Fira Sans" pitchFamily="34" charset="0"/>
                <a:ea typeface="Fira Sans" pitchFamily="34" charset="-122"/>
                <a:cs typeface="Fira Sans" pitchFamily="34" charset="-120"/>
              </a:rPr>
              <a:t>Examples:</a:t>
            </a:r>
            <a:r>
              <a:rPr lang="en-US" sz="1600" dirty="0">
                <a:solidFill>
                  <a:srgbClr val="E0D6DE"/>
                </a:solidFill>
                <a:latin typeface="Fira Sans" pitchFamily="34" charset="0"/>
                <a:ea typeface="Fira Sans" pitchFamily="34" charset="-122"/>
                <a:cs typeface="Fira Sans" pitchFamily="34" charset="-120"/>
              </a:rPr>
              <a:t> Harvesting customer reviews from an e-commerce site, collecting sales transaction records, or receiving real-time temperature readings from a smart thermostat. This ensures a rich, continuous supply of information.</a:t>
            </a:r>
            <a:endParaRPr lang="en-US" sz="1600" dirty="0"/>
          </a:p>
        </p:txBody>
      </p:sp>
      <p:pic>
        <p:nvPicPr>
          <p:cNvPr id="9" name="Image 0" descr="preencoded.png"/>
          <p:cNvPicPr>
            <a:picLocks noChangeAspect="1"/>
          </p:cNvPicPr>
          <p:nvPr/>
        </p:nvPicPr>
        <p:blipFill>
          <a:blip r:embed="rId3"/>
          <a:stretch>
            <a:fillRect/>
          </a:stretch>
        </p:blipFill>
        <p:spPr>
          <a:xfrm>
            <a:off x="8258056" y="1759625"/>
            <a:ext cx="5660588" cy="56605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612934"/>
            <a:ext cx="10698480" cy="696516"/>
          </a:xfrm>
          <a:prstGeom prst="rect">
            <a:avLst/>
          </a:prstGeom>
          <a:noFill/>
          <a:ln/>
        </p:spPr>
        <p:txBody>
          <a:bodyPr wrap="none" lIns="0" tIns="0" rIns="0" bIns="0" rtlCol="0" anchor="t"/>
          <a:lstStyle/>
          <a:p>
            <a:pPr marL="0" indent="0" algn="l">
              <a:lnSpc>
                <a:spcPts val="5450"/>
              </a:lnSpc>
              <a:buNone/>
            </a:pPr>
            <a:r>
              <a:rPr lang="en-US" sz="4350" dirty="0">
                <a:solidFill>
                  <a:srgbClr val="FBF3FA"/>
                </a:solidFill>
                <a:latin typeface="Fira Mono Medium" pitchFamily="34" charset="0"/>
                <a:ea typeface="Fira Mono Medium" pitchFamily="34" charset="-122"/>
                <a:cs typeface="Fira Mono Medium" pitchFamily="34" charset="-120"/>
              </a:rPr>
              <a:t>Data Ingestion: Bringing Data In</a:t>
            </a:r>
            <a:endParaRPr lang="en-US" sz="4350" dirty="0"/>
          </a:p>
        </p:txBody>
      </p:sp>
      <p:pic>
        <p:nvPicPr>
          <p:cNvPr id="3" name="Image 0" descr="preencoded.png"/>
          <p:cNvPicPr>
            <a:picLocks noChangeAspect="1"/>
          </p:cNvPicPr>
          <p:nvPr/>
        </p:nvPicPr>
        <p:blipFill>
          <a:blip r:embed="rId3"/>
          <a:stretch>
            <a:fillRect/>
          </a:stretch>
        </p:blipFill>
        <p:spPr>
          <a:xfrm>
            <a:off x="780098" y="1894523"/>
            <a:ext cx="5582364" cy="5582364"/>
          </a:xfrm>
          <a:prstGeom prst="rect">
            <a:avLst/>
          </a:prstGeom>
        </p:spPr>
      </p:pic>
      <p:sp>
        <p:nvSpPr>
          <p:cNvPr id="4" name="Text 1"/>
          <p:cNvSpPr/>
          <p:nvPr/>
        </p:nvSpPr>
        <p:spPr>
          <a:xfrm>
            <a:off x="6913959"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Once collected, data needs to be </a:t>
            </a:r>
            <a:r>
              <a:rPr lang="en-US" sz="1750" b="1" dirty="0">
                <a:solidFill>
                  <a:srgbClr val="E0D6DE"/>
                </a:solidFill>
                <a:latin typeface="Fira Sans" pitchFamily="34" charset="0"/>
                <a:ea typeface="Fira Sans" pitchFamily="34" charset="-122"/>
                <a:cs typeface="Fira Sans" pitchFamily="34" charset="-120"/>
              </a:rPr>
              <a:t>efficiently moved into a central system</a:t>
            </a:r>
            <a:r>
              <a:rPr lang="en-US" sz="1750" dirty="0">
                <a:solidFill>
                  <a:srgbClr val="E0D6DE"/>
                </a:solidFill>
                <a:latin typeface="Fira Sans" pitchFamily="34" charset="0"/>
                <a:ea typeface="Fira Sans" pitchFamily="34" charset="-122"/>
                <a:cs typeface="Fira Sans" pitchFamily="34" charset="-120"/>
              </a:rPr>
              <a:t> where it can be processed and stored. This is like transporting all your collected ingredients from various farms to your kitchen.</a:t>
            </a:r>
            <a:endParaRPr lang="en-US" sz="1750" dirty="0"/>
          </a:p>
        </p:txBody>
      </p:sp>
      <p:sp>
        <p:nvSpPr>
          <p:cNvPr id="5" name="Text 2"/>
          <p:cNvSpPr/>
          <p:nvPr/>
        </p:nvSpPr>
        <p:spPr>
          <a:xfrm>
            <a:off x="6913959" y="3493532"/>
            <a:ext cx="4177427" cy="348258"/>
          </a:xfrm>
          <a:prstGeom prst="rect">
            <a:avLst/>
          </a:prstGeom>
          <a:noFill/>
          <a:ln/>
        </p:spPr>
        <p:txBody>
          <a:bodyPr wrap="none" lIns="0" tIns="0" rIns="0" bIns="0" rtlCol="0" anchor="t"/>
          <a:lstStyle/>
          <a:p>
            <a:pPr marL="0" indent="0" algn="l">
              <a:lnSpc>
                <a:spcPts val="2700"/>
              </a:lnSpc>
              <a:buNone/>
            </a:pPr>
            <a:r>
              <a:rPr lang="en-US" sz="2150" dirty="0">
                <a:solidFill>
                  <a:srgbClr val="FBF3FA"/>
                </a:solidFill>
                <a:latin typeface="Fira Mono Medium" pitchFamily="34" charset="0"/>
                <a:ea typeface="Fira Mono Medium" pitchFamily="34" charset="-122"/>
                <a:cs typeface="Fira Mono Medium" pitchFamily="34" charset="-120"/>
              </a:rPr>
              <a:t>Common Ingestion Methods:</a:t>
            </a:r>
            <a:endParaRPr lang="en-US" sz="2150" dirty="0"/>
          </a:p>
        </p:txBody>
      </p:sp>
      <p:sp>
        <p:nvSpPr>
          <p:cNvPr id="6" name="Text 3"/>
          <p:cNvSpPr/>
          <p:nvPr/>
        </p:nvSpPr>
        <p:spPr>
          <a:xfrm>
            <a:off x="6913959" y="4064675"/>
            <a:ext cx="6943844" cy="713184"/>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D6DE"/>
                </a:solidFill>
                <a:latin typeface="Fira Sans" pitchFamily="34" charset="0"/>
                <a:ea typeface="Fira Sans" pitchFamily="34" charset="-122"/>
                <a:cs typeface="Fira Sans" pitchFamily="34" charset="-120"/>
              </a:rPr>
              <a:t>Batch Processing:</a:t>
            </a:r>
            <a:r>
              <a:rPr lang="en-US" sz="1750" dirty="0">
                <a:solidFill>
                  <a:srgbClr val="E0D6DE"/>
                </a:solidFill>
                <a:latin typeface="Fira Sans" pitchFamily="34" charset="0"/>
                <a:ea typeface="Fira Sans" pitchFamily="34" charset="-122"/>
                <a:cs typeface="Fira Sans" pitchFamily="34" charset="-120"/>
              </a:rPr>
              <a:t> Moving large volumes of data at scheduled intervals (e.g., daily uploads).</a:t>
            </a:r>
            <a:endParaRPr lang="en-US" sz="1750" dirty="0"/>
          </a:p>
        </p:txBody>
      </p:sp>
      <p:sp>
        <p:nvSpPr>
          <p:cNvPr id="7" name="Text 4"/>
          <p:cNvSpPr/>
          <p:nvPr/>
        </p:nvSpPr>
        <p:spPr>
          <a:xfrm>
            <a:off x="6913959" y="4855845"/>
            <a:ext cx="6943844" cy="1069777"/>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D6DE"/>
                </a:solidFill>
                <a:latin typeface="Fira Sans" pitchFamily="34" charset="0"/>
                <a:ea typeface="Fira Sans" pitchFamily="34" charset="-122"/>
                <a:cs typeface="Fira Sans" pitchFamily="34" charset="-120"/>
              </a:rPr>
              <a:t>Real-time Streaming:</a:t>
            </a:r>
            <a:r>
              <a:rPr lang="en-US" sz="1750" dirty="0">
                <a:solidFill>
                  <a:srgbClr val="E0D6DE"/>
                </a:solidFill>
                <a:latin typeface="Fira Sans" pitchFamily="34" charset="0"/>
                <a:ea typeface="Fira Sans" pitchFamily="34" charset="-122"/>
                <a:cs typeface="Fira Sans" pitchFamily="34" charset="-120"/>
              </a:rPr>
              <a:t> Ingesting data continuously as it's generated (e.g., using technologies like Apache Kafka for live stock prices or sensor data).</a:t>
            </a:r>
            <a:endParaRPr lang="en-US" sz="1750" dirty="0"/>
          </a:p>
        </p:txBody>
      </p:sp>
      <p:sp>
        <p:nvSpPr>
          <p:cNvPr id="8" name="Text 5"/>
          <p:cNvSpPr/>
          <p:nvPr/>
        </p:nvSpPr>
        <p:spPr>
          <a:xfrm>
            <a:off x="6913959" y="6126123"/>
            <a:ext cx="6943844" cy="35659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The choice of method depends on the data's urgency and volume.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4982"/>
            <a:ext cx="11906488"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Data Storage: Organizing the Pantry</a:t>
            </a:r>
            <a:endParaRPr lang="en-US" sz="4450" dirty="0"/>
          </a:p>
        </p:txBody>
      </p:sp>
      <p:sp>
        <p:nvSpPr>
          <p:cNvPr id="3" name="Text 1"/>
          <p:cNvSpPr/>
          <p:nvPr/>
        </p:nvSpPr>
        <p:spPr>
          <a:xfrm>
            <a:off x="793790" y="205799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After ingestion, data needs a home. This stage involves </a:t>
            </a:r>
            <a:r>
              <a:rPr lang="en-US" sz="1750" b="1" dirty="0">
                <a:solidFill>
                  <a:srgbClr val="E0D6DE"/>
                </a:solidFill>
                <a:latin typeface="Fira Sans" pitchFamily="34" charset="0"/>
                <a:ea typeface="Fira Sans" pitchFamily="34" charset="-122"/>
                <a:cs typeface="Fira Sans" pitchFamily="34" charset="-120"/>
              </a:rPr>
              <a:t>storing the data in organized, accessible ways</a:t>
            </a:r>
            <a:r>
              <a:rPr lang="en-US" sz="1750" dirty="0">
                <a:solidFill>
                  <a:srgbClr val="E0D6DE"/>
                </a:solidFill>
                <a:latin typeface="Fira Sans" pitchFamily="34" charset="0"/>
                <a:ea typeface="Fira Sans" pitchFamily="34" charset="-122"/>
                <a:cs typeface="Fira Sans" pitchFamily="34" charset="-120"/>
              </a:rPr>
              <a:t>, similar to how a well-organized pantry keeps different ingredients ready for use.</a:t>
            </a:r>
            <a:endParaRPr lang="en-US" sz="1750" dirty="0"/>
          </a:p>
        </p:txBody>
      </p:sp>
      <p:sp>
        <p:nvSpPr>
          <p:cNvPr id="4" name="Text 2"/>
          <p:cNvSpPr/>
          <p:nvPr/>
        </p:nvSpPr>
        <p:spPr>
          <a:xfrm>
            <a:off x="793790" y="3373517"/>
            <a:ext cx="3400544" cy="354330"/>
          </a:xfrm>
          <a:prstGeom prst="rect">
            <a:avLst/>
          </a:prstGeom>
          <a:noFill/>
          <a:ln/>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Key Storage Options:</a:t>
            </a:r>
            <a:endParaRPr lang="en-US" sz="2200" dirty="0"/>
          </a:p>
        </p:txBody>
      </p:sp>
      <p:sp>
        <p:nvSpPr>
          <p:cNvPr id="5" name="Text 3"/>
          <p:cNvSpPr/>
          <p:nvPr/>
        </p:nvSpPr>
        <p:spPr>
          <a:xfrm>
            <a:off x="793790" y="3954661"/>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Databases:</a:t>
            </a:r>
            <a:r>
              <a:rPr lang="en-US" sz="1750" dirty="0">
                <a:solidFill>
                  <a:srgbClr val="E0D6DE"/>
                </a:solidFill>
                <a:latin typeface="Fira Sans" pitchFamily="34" charset="0"/>
                <a:ea typeface="Fira Sans" pitchFamily="34" charset="-122"/>
                <a:cs typeface="Fira Sans" pitchFamily="34" charset="-120"/>
              </a:rPr>
              <a:t> For structured, relational data (e.g., customer records in PostgreSQL).</a:t>
            </a:r>
            <a:endParaRPr lang="en-US" sz="1750" dirty="0"/>
          </a:p>
        </p:txBody>
      </p:sp>
      <p:sp>
        <p:nvSpPr>
          <p:cNvPr id="6" name="Text 4"/>
          <p:cNvSpPr/>
          <p:nvPr/>
        </p:nvSpPr>
        <p:spPr>
          <a:xfrm>
            <a:off x="793790" y="4759762"/>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Data Warehouses:</a:t>
            </a:r>
            <a:r>
              <a:rPr lang="en-US" sz="1750" dirty="0">
                <a:solidFill>
                  <a:srgbClr val="E0D6DE"/>
                </a:solidFill>
                <a:latin typeface="Fira Sans" pitchFamily="34" charset="0"/>
                <a:ea typeface="Fira Sans" pitchFamily="34" charset="-122"/>
                <a:cs typeface="Fira Sans" pitchFamily="34" charset="-120"/>
              </a:rPr>
              <a:t> Optimized for analytical queries, often containing integrated, transformed data (e.g., Amazon Redshift).</a:t>
            </a:r>
            <a:endParaRPr lang="en-US" sz="1750" dirty="0"/>
          </a:p>
        </p:txBody>
      </p:sp>
      <p:sp>
        <p:nvSpPr>
          <p:cNvPr id="7" name="Text 5"/>
          <p:cNvSpPr/>
          <p:nvPr/>
        </p:nvSpPr>
        <p:spPr>
          <a:xfrm>
            <a:off x="793790" y="5564862"/>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Data Lakes:</a:t>
            </a:r>
            <a:r>
              <a:rPr lang="en-US" sz="1750" dirty="0">
                <a:solidFill>
                  <a:srgbClr val="E0D6DE"/>
                </a:solidFill>
                <a:latin typeface="Fira Sans" pitchFamily="34" charset="0"/>
                <a:ea typeface="Fira Sans" pitchFamily="34" charset="-122"/>
                <a:cs typeface="Fira Sans" pitchFamily="34" charset="-120"/>
              </a:rPr>
              <a:t> Store raw, untransformed data of all types (structured, semi-structured like JSON, unstructured like images or videos) at scale (e.g., Amazon S3).</a:t>
            </a:r>
            <a:endParaRPr lang="en-US" sz="1750" dirty="0"/>
          </a:p>
        </p:txBody>
      </p:sp>
      <p:sp>
        <p:nvSpPr>
          <p:cNvPr id="8" name="Text 6"/>
          <p:cNvSpPr/>
          <p:nvPr/>
        </p:nvSpPr>
        <p:spPr>
          <a:xfrm>
            <a:off x="793790" y="6857643"/>
            <a:ext cx="760428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 choice depends on data type, volume, and how it will be used.</a:t>
            </a:r>
            <a:endParaRPr lang="en-US" sz="1750" dirty="0"/>
          </a:p>
        </p:txBody>
      </p:sp>
      <p:pic>
        <p:nvPicPr>
          <p:cNvPr id="9" name="Image 0" descr="preencoded.png"/>
          <p:cNvPicPr>
            <a:picLocks noChangeAspect="1"/>
          </p:cNvPicPr>
          <p:nvPr/>
        </p:nvPicPr>
        <p:blipFill>
          <a:blip r:embed="rId3"/>
          <a:stretch>
            <a:fillRect/>
          </a:stretch>
        </p:blipFill>
        <p:spPr>
          <a:xfrm>
            <a:off x="8959096" y="210907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9383" y="613529"/>
            <a:ext cx="12357021" cy="695920"/>
          </a:xfrm>
          <a:prstGeom prst="rect">
            <a:avLst/>
          </a:prstGeom>
          <a:noFill/>
          <a:ln/>
        </p:spPr>
        <p:txBody>
          <a:bodyPr wrap="none" lIns="0" tIns="0" rIns="0" bIns="0" rtlCol="0" anchor="t"/>
          <a:lstStyle/>
          <a:p>
            <a:pPr marL="0" indent="0" algn="l">
              <a:lnSpc>
                <a:spcPts val="5450"/>
              </a:lnSpc>
              <a:buNone/>
            </a:pPr>
            <a:r>
              <a:rPr lang="en-US" sz="4350" dirty="0">
                <a:solidFill>
                  <a:srgbClr val="FBF3FA"/>
                </a:solidFill>
                <a:latin typeface="Fira Mono Medium" pitchFamily="34" charset="0"/>
                <a:ea typeface="Fira Mono Medium" pitchFamily="34" charset="-122"/>
                <a:cs typeface="Fira Mono Medium" pitchFamily="34" charset="-120"/>
              </a:rPr>
              <a:t>Data Transformation: Cooking the Data</a:t>
            </a:r>
            <a:endParaRPr lang="en-US" sz="4350" dirty="0"/>
          </a:p>
        </p:txBody>
      </p:sp>
      <p:sp>
        <p:nvSpPr>
          <p:cNvPr id="3" name="Text 1"/>
          <p:cNvSpPr/>
          <p:nvPr/>
        </p:nvSpPr>
        <p:spPr>
          <a:xfrm>
            <a:off x="779383" y="1754743"/>
            <a:ext cx="13071634" cy="71247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Raw data is rarely ready for direct analysis. This is where data transformation comes in – the "cooking" phase where data is </a:t>
            </a:r>
            <a:r>
              <a:rPr lang="en-US" sz="1750" b="1" dirty="0">
                <a:solidFill>
                  <a:srgbClr val="E0D6DE"/>
                </a:solidFill>
                <a:latin typeface="Fira Sans" pitchFamily="34" charset="0"/>
                <a:ea typeface="Fira Sans" pitchFamily="34" charset="-122"/>
                <a:cs typeface="Fira Sans" pitchFamily="34" charset="-120"/>
              </a:rPr>
              <a:t>cleaned, validated, and converted</a:t>
            </a:r>
            <a:r>
              <a:rPr lang="en-US" sz="1750" dirty="0">
                <a:solidFill>
                  <a:srgbClr val="E0D6DE"/>
                </a:solidFill>
                <a:latin typeface="Fira Sans" pitchFamily="34" charset="0"/>
                <a:ea typeface="Fira Sans" pitchFamily="34" charset="-122"/>
                <a:cs typeface="Fira Sans" pitchFamily="34" charset="-120"/>
              </a:rPr>
              <a:t> into a usable, high-quality format.</a:t>
            </a:r>
            <a:endParaRPr lang="en-US" sz="1750" dirty="0"/>
          </a:p>
        </p:txBody>
      </p:sp>
      <p:sp>
        <p:nvSpPr>
          <p:cNvPr id="4" name="Shape 2"/>
          <p:cNvSpPr/>
          <p:nvPr/>
        </p:nvSpPr>
        <p:spPr>
          <a:xfrm>
            <a:off x="779383" y="3051691"/>
            <a:ext cx="6424493" cy="2003822"/>
          </a:xfrm>
          <a:prstGeom prst="roundRect">
            <a:avLst>
              <a:gd name="adj" fmla="val 7301"/>
            </a:avLst>
          </a:prstGeom>
          <a:solidFill>
            <a:srgbClr val="0F0F10"/>
          </a:solidFill>
          <a:ln/>
        </p:spPr>
      </p:sp>
      <p:sp>
        <p:nvSpPr>
          <p:cNvPr id="5" name="Shape 3"/>
          <p:cNvSpPr/>
          <p:nvPr/>
        </p:nvSpPr>
        <p:spPr>
          <a:xfrm>
            <a:off x="779383" y="3021211"/>
            <a:ext cx="6424493" cy="121920"/>
          </a:xfrm>
          <a:prstGeom prst="roundRect">
            <a:avLst>
              <a:gd name="adj" fmla="val 27400"/>
            </a:avLst>
          </a:prstGeom>
          <a:solidFill>
            <a:srgbClr val="FF6BD8"/>
          </a:solidFill>
          <a:ln/>
        </p:spPr>
      </p:sp>
      <p:sp>
        <p:nvSpPr>
          <p:cNvPr id="6" name="Shape 4"/>
          <p:cNvSpPr/>
          <p:nvPr/>
        </p:nvSpPr>
        <p:spPr>
          <a:xfrm>
            <a:off x="3657540" y="2717721"/>
            <a:ext cx="668060" cy="668060"/>
          </a:xfrm>
          <a:prstGeom prst="roundRect">
            <a:avLst>
              <a:gd name="adj" fmla="val 136874"/>
            </a:avLst>
          </a:prstGeom>
          <a:solidFill>
            <a:srgbClr val="FF6BD8"/>
          </a:solidFill>
          <a:ln/>
        </p:spPr>
      </p:sp>
      <p:pic>
        <p:nvPicPr>
          <p:cNvPr id="7" name="Image 0" descr="preencoded.png"/>
          <p:cNvPicPr>
            <a:picLocks noChangeAspect="1"/>
          </p:cNvPicPr>
          <p:nvPr/>
        </p:nvPicPr>
        <p:blipFill>
          <a:blip r:embed="rId3"/>
          <a:stretch>
            <a:fillRect/>
          </a:stretch>
        </p:blipFill>
        <p:spPr>
          <a:xfrm>
            <a:off x="3857923" y="2884765"/>
            <a:ext cx="267176" cy="333970"/>
          </a:xfrm>
          <a:prstGeom prst="rect">
            <a:avLst/>
          </a:prstGeom>
        </p:spPr>
      </p:pic>
      <p:sp>
        <p:nvSpPr>
          <p:cNvPr id="8" name="Text 5"/>
          <p:cNvSpPr/>
          <p:nvPr/>
        </p:nvSpPr>
        <p:spPr>
          <a:xfrm>
            <a:off x="1032510" y="3608427"/>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Cleaning</a:t>
            </a:r>
            <a:endParaRPr lang="en-US" sz="2150" dirty="0"/>
          </a:p>
        </p:txBody>
      </p:sp>
      <p:sp>
        <p:nvSpPr>
          <p:cNvPr id="9" name="Text 6"/>
          <p:cNvSpPr/>
          <p:nvPr/>
        </p:nvSpPr>
        <p:spPr>
          <a:xfrm>
            <a:off x="1032510" y="4089916"/>
            <a:ext cx="5918240" cy="71247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Removing duplicates, handling missing values, fixing errors.</a:t>
            </a:r>
            <a:endParaRPr lang="en-US" sz="1750" dirty="0"/>
          </a:p>
        </p:txBody>
      </p:sp>
      <p:sp>
        <p:nvSpPr>
          <p:cNvPr id="10" name="Shape 7"/>
          <p:cNvSpPr/>
          <p:nvPr/>
        </p:nvSpPr>
        <p:spPr>
          <a:xfrm>
            <a:off x="7426523" y="3051691"/>
            <a:ext cx="6424493" cy="2003822"/>
          </a:xfrm>
          <a:prstGeom prst="roundRect">
            <a:avLst>
              <a:gd name="adj" fmla="val 7301"/>
            </a:avLst>
          </a:prstGeom>
          <a:solidFill>
            <a:srgbClr val="0F0F10"/>
          </a:solidFill>
          <a:ln/>
        </p:spPr>
      </p:sp>
      <p:sp>
        <p:nvSpPr>
          <p:cNvPr id="11" name="Shape 8"/>
          <p:cNvSpPr/>
          <p:nvPr/>
        </p:nvSpPr>
        <p:spPr>
          <a:xfrm>
            <a:off x="7426523" y="3021211"/>
            <a:ext cx="6424493" cy="121920"/>
          </a:xfrm>
          <a:prstGeom prst="roundRect">
            <a:avLst>
              <a:gd name="adj" fmla="val 27400"/>
            </a:avLst>
          </a:prstGeom>
          <a:solidFill>
            <a:srgbClr val="FF6BD8"/>
          </a:solidFill>
          <a:ln/>
        </p:spPr>
      </p:sp>
      <p:sp>
        <p:nvSpPr>
          <p:cNvPr id="12" name="Shape 9"/>
          <p:cNvSpPr/>
          <p:nvPr/>
        </p:nvSpPr>
        <p:spPr>
          <a:xfrm>
            <a:off x="10304681" y="2717721"/>
            <a:ext cx="668060" cy="668060"/>
          </a:xfrm>
          <a:prstGeom prst="roundRect">
            <a:avLst>
              <a:gd name="adj" fmla="val 136874"/>
            </a:avLst>
          </a:prstGeom>
          <a:solidFill>
            <a:srgbClr val="FF6BD8"/>
          </a:solidFill>
          <a:ln/>
        </p:spPr>
      </p:sp>
      <p:pic>
        <p:nvPicPr>
          <p:cNvPr id="13" name="Image 1" descr="preencoded.png"/>
          <p:cNvPicPr>
            <a:picLocks noChangeAspect="1"/>
          </p:cNvPicPr>
          <p:nvPr/>
        </p:nvPicPr>
        <p:blipFill>
          <a:blip r:embed="rId4"/>
          <a:stretch>
            <a:fillRect/>
          </a:stretch>
        </p:blipFill>
        <p:spPr>
          <a:xfrm>
            <a:off x="10505063" y="2884765"/>
            <a:ext cx="267176" cy="333970"/>
          </a:xfrm>
          <a:prstGeom prst="rect">
            <a:avLst/>
          </a:prstGeom>
        </p:spPr>
      </p:pic>
      <p:sp>
        <p:nvSpPr>
          <p:cNvPr id="14" name="Text 10"/>
          <p:cNvSpPr/>
          <p:nvPr/>
        </p:nvSpPr>
        <p:spPr>
          <a:xfrm>
            <a:off x="7679650" y="3608427"/>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Validation</a:t>
            </a:r>
            <a:endParaRPr lang="en-US" sz="2150" dirty="0"/>
          </a:p>
        </p:txBody>
      </p:sp>
      <p:sp>
        <p:nvSpPr>
          <p:cNvPr id="15" name="Text 11"/>
          <p:cNvSpPr/>
          <p:nvPr/>
        </p:nvSpPr>
        <p:spPr>
          <a:xfrm>
            <a:off x="7679650" y="4089916"/>
            <a:ext cx="5918240" cy="71247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Ensuring data conforms to rules and standards (e.g., date formats).</a:t>
            </a:r>
            <a:endParaRPr lang="en-US" sz="1750" dirty="0"/>
          </a:p>
        </p:txBody>
      </p:sp>
      <p:sp>
        <p:nvSpPr>
          <p:cNvPr id="16" name="Shape 12"/>
          <p:cNvSpPr/>
          <p:nvPr/>
        </p:nvSpPr>
        <p:spPr>
          <a:xfrm>
            <a:off x="779383" y="5612130"/>
            <a:ext cx="6424493" cy="2003822"/>
          </a:xfrm>
          <a:prstGeom prst="roundRect">
            <a:avLst>
              <a:gd name="adj" fmla="val 7301"/>
            </a:avLst>
          </a:prstGeom>
          <a:solidFill>
            <a:srgbClr val="0F0F10"/>
          </a:solidFill>
          <a:ln/>
        </p:spPr>
      </p:sp>
      <p:sp>
        <p:nvSpPr>
          <p:cNvPr id="17" name="Shape 13"/>
          <p:cNvSpPr/>
          <p:nvPr/>
        </p:nvSpPr>
        <p:spPr>
          <a:xfrm>
            <a:off x="779383" y="5581650"/>
            <a:ext cx="6424493" cy="121920"/>
          </a:xfrm>
          <a:prstGeom prst="roundRect">
            <a:avLst>
              <a:gd name="adj" fmla="val 27400"/>
            </a:avLst>
          </a:prstGeom>
          <a:solidFill>
            <a:srgbClr val="FF6BD8"/>
          </a:solidFill>
          <a:ln/>
        </p:spPr>
      </p:sp>
      <p:sp>
        <p:nvSpPr>
          <p:cNvPr id="18" name="Shape 14"/>
          <p:cNvSpPr/>
          <p:nvPr/>
        </p:nvSpPr>
        <p:spPr>
          <a:xfrm>
            <a:off x="3657540" y="5278160"/>
            <a:ext cx="668060" cy="668060"/>
          </a:xfrm>
          <a:prstGeom prst="roundRect">
            <a:avLst>
              <a:gd name="adj" fmla="val 136874"/>
            </a:avLst>
          </a:prstGeom>
          <a:solidFill>
            <a:srgbClr val="FF6BD8"/>
          </a:solidFill>
          <a:ln/>
        </p:spPr>
      </p:sp>
      <p:pic>
        <p:nvPicPr>
          <p:cNvPr id="19" name="Image 2" descr="preencoded.png"/>
          <p:cNvPicPr>
            <a:picLocks noChangeAspect="1"/>
          </p:cNvPicPr>
          <p:nvPr/>
        </p:nvPicPr>
        <p:blipFill>
          <a:blip r:embed="rId5"/>
          <a:stretch>
            <a:fillRect/>
          </a:stretch>
        </p:blipFill>
        <p:spPr>
          <a:xfrm>
            <a:off x="3857923" y="5445204"/>
            <a:ext cx="267176" cy="333970"/>
          </a:xfrm>
          <a:prstGeom prst="rect">
            <a:avLst/>
          </a:prstGeom>
        </p:spPr>
      </p:pic>
      <p:sp>
        <p:nvSpPr>
          <p:cNvPr id="20" name="Text 15"/>
          <p:cNvSpPr/>
          <p:nvPr/>
        </p:nvSpPr>
        <p:spPr>
          <a:xfrm>
            <a:off x="1032510" y="6168866"/>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Conversion</a:t>
            </a:r>
            <a:endParaRPr lang="en-US" sz="2150" dirty="0"/>
          </a:p>
        </p:txBody>
      </p:sp>
      <p:sp>
        <p:nvSpPr>
          <p:cNvPr id="21" name="Text 16"/>
          <p:cNvSpPr/>
          <p:nvPr/>
        </p:nvSpPr>
        <p:spPr>
          <a:xfrm>
            <a:off x="1032510" y="6650355"/>
            <a:ext cx="5918240" cy="71247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Standardizing units, aggregating data (e.g., total daily sales).</a:t>
            </a:r>
            <a:endParaRPr lang="en-US" sz="1750" dirty="0"/>
          </a:p>
        </p:txBody>
      </p:sp>
      <p:sp>
        <p:nvSpPr>
          <p:cNvPr id="22" name="Shape 17"/>
          <p:cNvSpPr/>
          <p:nvPr/>
        </p:nvSpPr>
        <p:spPr>
          <a:xfrm>
            <a:off x="7426523" y="5612130"/>
            <a:ext cx="6424493" cy="2003822"/>
          </a:xfrm>
          <a:prstGeom prst="roundRect">
            <a:avLst>
              <a:gd name="adj" fmla="val 7301"/>
            </a:avLst>
          </a:prstGeom>
          <a:solidFill>
            <a:srgbClr val="0F0F10"/>
          </a:solidFill>
          <a:ln/>
        </p:spPr>
      </p:sp>
      <p:sp>
        <p:nvSpPr>
          <p:cNvPr id="23" name="Shape 18"/>
          <p:cNvSpPr/>
          <p:nvPr/>
        </p:nvSpPr>
        <p:spPr>
          <a:xfrm>
            <a:off x="7426523" y="5581650"/>
            <a:ext cx="6424493" cy="121920"/>
          </a:xfrm>
          <a:prstGeom prst="roundRect">
            <a:avLst>
              <a:gd name="adj" fmla="val 27400"/>
            </a:avLst>
          </a:prstGeom>
          <a:solidFill>
            <a:srgbClr val="FF6BD8"/>
          </a:solidFill>
          <a:ln/>
        </p:spPr>
      </p:sp>
      <p:sp>
        <p:nvSpPr>
          <p:cNvPr id="24" name="Shape 19"/>
          <p:cNvSpPr/>
          <p:nvPr/>
        </p:nvSpPr>
        <p:spPr>
          <a:xfrm>
            <a:off x="10304681" y="5278160"/>
            <a:ext cx="668060" cy="668060"/>
          </a:xfrm>
          <a:prstGeom prst="roundRect">
            <a:avLst>
              <a:gd name="adj" fmla="val 136874"/>
            </a:avLst>
          </a:prstGeom>
          <a:solidFill>
            <a:srgbClr val="FF6BD8"/>
          </a:solidFill>
          <a:ln/>
        </p:spPr>
      </p:sp>
      <p:pic>
        <p:nvPicPr>
          <p:cNvPr id="25" name="Image 3" descr="preencoded.png"/>
          <p:cNvPicPr>
            <a:picLocks noChangeAspect="1"/>
          </p:cNvPicPr>
          <p:nvPr/>
        </p:nvPicPr>
        <p:blipFill>
          <a:blip r:embed="rId6"/>
          <a:stretch>
            <a:fillRect/>
          </a:stretch>
        </p:blipFill>
        <p:spPr>
          <a:xfrm>
            <a:off x="10505063" y="5445204"/>
            <a:ext cx="267176" cy="333970"/>
          </a:xfrm>
          <a:prstGeom prst="rect">
            <a:avLst/>
          </a:prstGeom>
        </p:spPr>
      </p:pic>
      <p:sp>
        <p:nvSpPr>
          <p:cNvPr id="26" name="Text 20"/>
          <p:cNvSpPr/>
          <p:nvPr/>
        </p:nvSpPr>
        <p:spPr>
          <a:xfrm>
            <a:off x="7679650" y="6168866"/>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ETL/ELT</a:t>
            </a:r>
            <a:endParaRPr lang="en-US" sz="2150" dirty="0"/>
          </a:p>
        </p:txBody>
      </p:sp>
      <p:sp>
        <p:nvSpPr>
          <p:cNvPr id="27" name="Text 21"/>
          <p:cNvSpPr/>
          <p:nvPr/>
        </p:nvSpPr>
        <p:spPr>
          <a:xfrm>
            <a:off x="7679650" y="6650355"/>
            <a:ext cx="5918240" cy="712470"/>
          </a:xfrm>
          <a:prstGeom prst="rect">
            <a:avLst/>
          </a:prstGeom>
          <a:noFill/>
          <a:ln/>
        </p:spPr>
        <p:txBody>
          <a:bodyPr wrap="square" lIns="0" tIns="0" rIns="0" bIns="0" rtlCol="0" anchor="t"/>
          <a:lstStyle/>
          <a:p>
            <a:pPr marL="0" indent="0" algn="l">
              <a:lnSpc>
                <a:spcPts val="2800"/>
              </a:lnSpc>
              <a:buNone/>
            </a:pPr>
            <a:r>
              <a:rPr lang="en-US" sz="1750" b="1" dirty="0">
                <a:solidFill>
                  <a:srgbClr val="E0D6DE"/>
                </a:solidFill>
                <a:latin typeface="Fira Sans" pitchFamily="34" charset="0"/>
                <a:ea typeface="Fira Sans" pitchFamily="34" charset="-122"/>
                <a:cs typeface="Fira Sans" pitchFamily="34" charset="-120"/>
              </a:rPr>
              <a:t>E</a:t>
            </a:r>
            <a:r>
              <a:rPr lang="en-US" sz="1750" dirty="0">
                <a:solidFill>
                  <a:srgbClr val="E0D6DE"/>
                </a:solidFill>
                <a:latin typeface="Fira Sans" pitchFamily="34" charset="0"/>
                <a:ea typeface="Fira Sans" pitchFamily="34" charset="-122"/>
                <a:cs typeface="Fira Sans" pitchFamily="34" charset="-120"/>
              </a:rPr>
              <a:t>xtract, </a:t>
            </a:r>
            <a:r>
              <a:rPr lang="en-US" sz="1750" b="1" dirty="0">
                <a:solidFill>
                  <a:srgbClr val="E0D6DE"/>
                </a:solidFill>
                <a:latin typeface="Fira Sans" pitchFamily="34" charset="0"/>
                <a:ea typeface="Fira Sans" pitchFamily="34" charset="-122"/>
                <a:cs typeface="Fira Sans" pitchFamily="34" charset="-120"/>
              </a:rPr>
              <a:t>T</a:t>
            </a:r>
            <a:r>
              <a:rPr lang="en-US" sz="1750" dirty="0">
                <a:solidFill>
                  <a:srgbClr val="E0D6DE"/>
                </a:solidFill>
                <a:latin typeface="Fira Sans" pitchFamily="34" charset="0"/>
                <a:ea typeface="Fira Sans" pitchFamily="34" charset="-122"/>
                <a:cs typeface="Fira Sans" pitchFamily="34" charset="-120"/>
              </a:rPr>
              <a:t>ransform, </a:t>
            </a:r>
            <a:r>
              <a:rPr lang="en-US" sz="1750" b="1" dirty="0">
                <a:solidFill>
                  <a:srgbClr val="E0D6DE"/>
                </a:solidFill>
                <a:latin typeface="Fira Sans" pitchFamily="34" charset="0"/>
                <a:ea typeface="Fira Sans" pitchFamily="34" charset="-122"/>
                <a:cs typeface="Fira Sans" pitchFamily="34" charset="-120"/>
              </a:rPr>
              <a:t>L</a:t>
            </a:r>
            <a:r>
              <a:rPr lang="en-US" sz="1750" dirty="0">
                <a:solidFill>
                  <a:srgbClr val="E0D6DE"/>
                </a:solidFill>
                <a:latin typeface="Fira Sans" pitchFamily="34" charset="0"/>
                <a:ea typeface="Fira Sans" pitchFamily="34" charset="-122"/>
                <a:cs typeface="Fira Sans" pitchFamily="34" charset="-120"/>
              </a:rPr>
              <a:t>oad or </a:t>
            </a:r>
            <a:r>
              <a:rPr lang="en-US" sz="1750" b="1" dirty="0">
                <a:solidFill>
                  <a:srgbClr val="E0D6DE"/>
                </a:solidFill>
                <a:latin typeface="Fira Sans" pitchFamily="34" charset="0"/>
                <a:ea typeface="Fira Sans" pitchFamily="34" charset="-122"/>
                <a:cs typeface="Fira Sans" pitchFamily="34" charset="-120"/>
              </a:rPr>
              <a:t>E</a:t>
            </a:r>
            <a:r>
              <a:rPr lang="en-US" sz="1750" dirty="0">
                <a:solidFill>
                  <a:srgbClr val="E0D6DE"/>
                </a:solidFill>
                <a:latin typeface="Fira Sans" pitchFamily="34" charset="0"/>
                <a:ea typeface="Fira Sans" pitchFamily="34" charset="-122"/>
                <a:cs typeface="Fira Sans" pitchFamily="34" charset="-120"/>
              </a:rPr>
              <a:t>xtract, </a:t>
            </a:r>
            <a:r>
              <a:rPr lang="en-US" sz="1750" b="1" dirty="0">
                <a:solidFill>
                  <a:srgbClr val="E0D6DE"/>
                </a:solidFill>
                <a:latin typeface="Fira Sans" pitchFamily="34" charset="0"/>
                <a:ea typeface="Fira Sans" pitchFamily="34" charset="-122"/>
                <a:cs typeface="Fira Sans" pitchFamily="34" charset="-120"/>
              </a:rPr>
              <a:t>L</a:t>
            </a:r>
            <a:r>
              <a:rPr lang="en-US" sz="1750" dirty="0">
                <a:solidFill>
                  <a:srgbClr val="E0D6DE"/>
                </a:solidFill>
                <a:latin typeface="Fira Sans" pitchFamily="34" charset="0"/>
                <a:ea typeface="Fira Sans" pitchFamily="34" charset="-122"/>
                <a:cs typeface="Fira Sans" pitchFamily="34" charset="-120"/>
              </a:rPr>
              <a:t>oad, </a:t>
            </a:r>
            <a:r>
              <a:rPr lang="en-US" sz="1750" b="1" dirty="0">
                <a:solidFill>
                  <a:srgbClr val="E0D6DE"/>
                </a:solidFill>
                <a:latin typeface="Fira Sans" pitchFamily="34" charset="0"/>
                <a:ea typeface="Fira Sans" pitchFamily="34" charset="-122"/>
                <a:cs typeface="Fira Sans" pitchFamily="34" charset="-120"/>
              </a:rPr>
              <a:t>T</a:t>
            </a:r>
            <a:r>
              <a:rPr lang="en-US" sz="1750" dirty="0">
                <a:solidFill>
                  <a:srgbClr val="E0D6DE"/>
                </a:solidFill>
                <a:latin typeface="Fira Sans" pitchFamily="34" charset="0"/>
                <a:ea typeface="Fira Sans" pitchFamily="34" charset="-122"/>
                <a:cs typeface="Fira Sans" pitchFamily="34" charset="-120"/>
              </a:rPr>
              <a:t>ransform are common processes.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9257" y="565071"/>
            <a:ext cx="13191887" cy="1284208"/>
          </a:xfrm>
          <a:prstGeom prst="rect">
            <a:avLst/>
          </a:prstGeom>
          <a:noFill/>
          <a:ln/>
        </p:spPr>
        <p:txBody>
          <a:bodyPr wrap="square" lIns="0" tIns="0" rIns="0" bIns="0" rtlCol="0" anchor="t"/>
          <a:lstStyle/>
          <a:p>
            <a:pPr marL="0" indent="0" algn="l">
              <a:lnSpc>
                <a:spcPts val="5050"/>
              </a:lnSpc>
              <a:buNone/>
            </a:pPr>
            <a:r>
              <a:rPr lang="en-US" sz="4000" dirty="0">
                <a:solidFill>
                  <a:srgbClr val="FBF3FA"/>
                </a:solidFill>
                <a:latin typeface="Fira Mono Medium" pitchFamily="34" charset="0"/>
                <a:ea typeface="Fira Mono Medium" pitchFamily="34" charset="-122"/>
                <a:cs typeface="Fira Mono Medium" pitchFamily="34" charset="-120"/>
              </a:rPr>
              <a:t>Orchestration: Managing the Kitchen Workflow</a:t>
            </a:r>
            <a:endParaRPr lang="en-US" sz="4000" dirty="0"/>
          </a:p>
        </p:txBody>
      </p:sp>
      <p:sp>
        <p:nvSpPr>
          <p:cNvPr id="3" name="Text 1"/>
          <p:cNvSpPr/>
          <p:nvPr/>
        </p:nvSpPr>
        <p:spPr>
          <a:xfrm>
            <a:off x="719257" y="2342436"/>
            <a:ext cx="7029926" cy="986195"/>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Just as a head chef coordinates all the cooks and dishes in a bustling kitchen, orchestration in data engineering is about </a:t>
            </a:r>
            <a:r>
              <a:rPr lang="en-US" sz="1600" b="1" dirty="0">
                <a:solidFill>
                  <a:srgbClr val="E0D6DE"/>
                </a:solidFill>
                <a:latin typeface="Fira Sans" pitchFamily="34" charset="0"/>
                <a:ea typeface="Fira Sans" pitchFamily="34" charset="-122"/>
                <a:cs typeface="Fira Sans" pitchFamily="34" charset="-120"/>
              </a:rPr>
              <a:t>automating and scheduling data pipelines</a:t>
            </a:r>
            <a:r>
              <a:rPr lang="en-US" sz="1600" dirty="0">
                <a:solidFill>
                  <a:srgbClr val="E0D6DE"/>
                </a:solidFill>
                <a:latin typeface="Fira Sans" pitchFamily="34" charset="0"/>
                <a:ea typeface="Fira Sans" pitchFamily="34" charset="-122"/>
                <a:cs typeface="Fira Sans" pitchFamily="34" charset="-120"/>
              </a:rPr>
              <a:t> and tasks.</a:t>
            </a:r>
            <a:endParaRPr lang="en-US" sz="1600" dirty="0"/>
          </a:p>
        </p:txBody>
      </p:sp>
      <p:sp>
        <p:nvSpPr>
          <p:cNvPr id="4" name="Text 2"/>
          <p:cNvSpPr/>
          <p:nvPr/>
        </p:nvSpPr>
        <p:spPr>
          <a:xfrm>
            <a:off x="719257" y="3513534"/>
            <a:ext cx="7029926" cy="657463"/>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This ensures that data flows are </a:t>
            </a:r>
            <a:r>
              <a:rPr lang="en-US" sz="1600" b="1" dirty="0">
                <a:solidFill>
                  <a:srgbClr val="E0D6DE"/>
                </a:solidFill>
                <a:latin typeface="Fira Sans" pitchFamily="34" charset="0"/>
                <a:ea typeface="Fira Sans" pitchFamily="34" charset="-122"/>
                <a:cs typeface="Fira Sans" pitchFamily="34" charset="-120"/>
              </a:rPr>
              <a:t>reliable, efficient, and happen on time</a:t>
            </a:r>
            <a:r>
              <a:rPr lang="en-US" sz="1600" dirty="0">
                <a:solidFill>
                  <a:srgbClr val="E0D6DE"/>
                </a:solidFill>
                <a:latin typeface="Fira Sans" pitchFamily="34" charset="0"/>
                <a:ea typeface="Fira Sans" pitchFamily="34" charset="-122"/>
                <a:cs typeface="Fira Sans" pitchFamily="34" charset="-120"/>
              </a:rPr>
              <a:t>, without manual intervention.</a:t>
            </a:r>
            <a:endParaRPr lang="en-US" sz="1600" dirty="0"/>
          </a:p>
        </p:txBody>
      </p:sp>
      <p:sp>
        <p:nvSpPr>
          <p:cNvPr id="5" name="Text 3"/>
          <p:cNvSpPr/>
          <p:nvPr/>
        </p:nvSpPr>
        <p:spPr>
          <a:xfrm>
            <a:off x="719257" y="4376499"/>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FBF3FA"/>
                </a:solidFill>
                <a:latin typeface="Fira Mono Medium" pitchFamily="34" charset="0"/>
                <a:ea typeface="Fira Mono Medium" pitchFamily="34" charset="-122"/>
                <a:cs typeface="Fira Mono Medium" pitchFamily="34" charset="-120"/>
              </a:rPr>
              <a:t>Key Functions:</a:t>
            </a:r>
            <a:endParaRPr lang="en-US" sz="2000" dirty="0"/>
          </a:p>
        </p:txBody>
      </p:sp>
      <p:sp>
        <p:nvSpPr>
          <p:cNvPr id="6" name="Text 4"/>
          <p:cNvSpPr/>
          <p:nvPr/>
        </p:nvSpPr>
        <p:spPr>
          <a:xfrm>
            <a:off x="719257" y="4903113"/>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Scheduling data ingestion jobs nightly.</a:t>
            </a:r>
            <a:endParaRPr lang="en-US" sz="1600" dirty="0"/>
          </a:p>
        </p:txBody>
      </p:sp>
      <p:sp>
        <p:nvSpPr>
          <p:cNvPr id="7" name="Text 5"/>
          <p:cNvSpPr/>
          <p:nvPr/>
        </p:nvSpPr>
        <p:spPr>
          <a:xfrm>
            <a:off x="719257" y="5303758"/>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Triggering transformations once new data arrives.</a:t>
            </a:r>
            <a:endParaRPr lang="en-US" sz="1600" dirty="0"/>
          </a:p>
        </p:txBody>
      </p:sp>
      <p:sp>
        <p:nvSpPr>
          <p:cNvPr id="8" name="Text 6"/>
          <p:cNvSpPr/>
          <p:nvPr/>
        </p:nvSpPr>
        <p:spPr>
          <a:xfrm>
            <a:off x="719257" y="5704403"/>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Monitoring pipeline health and alerting on failures.</a:t>
            </a:r>
            <a:endParaRPr lang="en-US" sz="1600" dirty="0"/>
          </a:p>
        </p:txBody>
      </p:sp>
      <p:sp>
        <p:nvSpPr>
          <p:cNvPr id="9" name="Text 7"/>
          <p:cNvSpPr/>
          <p:nvPr/>
        </p:nvSpPr>
        <p:spPr>
          <a:xfrm>
            <a:off x="719257" y="6105049"/>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Fira Sans" pitchFamily="34" charset="0"/>
                <a:ea typeface="Fira Sans" pitchFamily="34" charset="-122"/>
                <a:cs typeface="Fira Sans" pitchFamily="34" charset="-120"/>
              </a:rPr>
              <a:t>Managing dependencies between different data tasks.</a:t>
            </a:r>
            <a:endParaRPr lang="en-US" sz="1600" dirty="0"/>
          </a:p>
        </p:txBody>
      </p:sp>
      <p:sp>
        <p:nvSpPr>
          <p:cNvPr id="10" name="Text 8"/>
          <p:cNvSpPr/>
          <p:nvPr/>
        </p:nvSpPr>
        <p:spPr>
          <a:xfrm>
            <a:off x="719257" y="6618684"/>
            <a:ext cx="7029926" cy="657463"/>
          </a:xfrm>
          <a:prstGeom prst="rect">
            <a:avLst/>
          </a:prstGeom>
          <a:noFill/>
          <a:ln/>
        </p:spPr>
        <p:txBody>
          <a:bodyPr wrap="square" lIns="0" tIns="0" rIns="0" bIns="0" rtlCol="0" anchor="t"/>
          <a:lstStyle/>
          <a:p>
            <a:pPr marL="0" indent="0" algn="l">
              <a:lnSpc>
                <a:spcPts val="2550"/>
              </a:lnSpc>
              <a:buNone/>
            </a:pPr>
            <a:r>
              <a:rPr lang="en-US" sz="1600" b="1" dirty="0">
                <a:solidFill>
                  <a:srgbClr val="E0D6DE"/>
                </a:solidFill>
                <a:latin typeface="Fira Sans" pitchFamily="34" charset="0"/>
                <a:ea typeface="Fira Sans" pitchFamily="34" charset="-122"/>
                <a:cs typeface="Fira Sans" pitchFamily="34" charset="-120"/>
              </a:rPr>
              <a:t>Tools:</a:t>
            </a:r>
            <a:r>
              <a:rPr lang="en-US" sz="1600" dirty="0">
                <a:solidFill>
                  <a:srgbClr val="E0D6DE"/>
                </a:solidFill>
                <a:latin typeface="Fira Sans" pitchFamily="34" charset="0"/>
                <a:ea typeface="Fira Sans" pitchFamily="34" charset="-122"/>
                <a:cs typeface="Fira Sans" pitchFamily="34" charset="-120"/>
              </a:rPr>
              <a:t> Apache Airflow, Prefect, or simple cron jobs are commonly used to manage these complex workflows.</a:t>
            </a:r>
            <a:endParaRPr lang="en-US" sz="1600" dirty="0"/>
          </a:p>
        </p:txBody>
      </p:sp>
      <p:pic>
        <p:nvPicPr>
          <p:cNvPr id="11" name="Image 0" descr="preencoded.png"/>
          <p:cNvPicPr>
            <a:picLocks noChangeAspect="1"/>
          </p:cNvPicPr>
          <p:nvPr/>
        </p:nvPicPr>
        <p:blipFill>
          <a:blip r:embed="rId3"/>
          <a:stretch>
            <a:fillRect/>
          </a:stretch>
        </p:blipFill>
        <p:spPr>
          <a:xfrm>
            <a:off x="8258056" y="2388632"/>
            <a:ext cx="5660588" cy="56605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9257" y="578168"/>
            <a:ext cx="12019121" cy="642104"/>
          </a:xfrm>
          <a:prstGeom prst="rect">
            <a:avLst/>
          </a:prstGeom>
          <a:noFill/>
          <a:ln/>
        </p:spPr>
        <p:txBody>
          <a:bodyPr wrap="none" lIns="0" tIns="0" rIns="0" bIns="0" rtlCol="0" anchor="t"/>
          <a:lstStyle/>
          <a:p>
            <a:pPr marL="0" indent="0" algn="l">
              <a:lnSpc>
                <a:spcPts val="5050"/>
              </a:lnSpc>
              <a:buNone/>
            </a:pPr>
            <a:r>
              <a:rPr lang="en-US" sz="4000" dirty="0">
                <a:solidFill>
                  <a:srgbClr val="FBF3FA"/>
                </a:solidFill>
                <a:latin typeface="Fira Mono Medium" pitchFamily="34" charset="0"/>
                <a:ea typeface="Fira Mono Medium" pitchFamily="34" charset="-122"/>
                <a:cs typeface="Fira Mono Medium" pitchFamily="34" charset="-120"/>
              </a:rPr>
              <a:t>Data Serving: Delivering the Final Dish</a:t>
            </a:r>
            <a:endParaRPr lang="en-US" sz="4000" dirty="0"/>
          </a:p>
        </p:txBody>
      </p:sp>
      <p:pic>
        <p:nvPicPr>
          <p:cNvPr id="3" name="Image 0" descr="preencoded.png"/>
          <p:cNvPicPr>
            <a:picLocks noChangeAspect="1"/>
          </p:cNvPicPr>
          <p:nvPr/>
        </p:nvPicPr>
        <p:blipFill>
          <a:blip r:embed="rId3"/>
          <a:stretch>
            <a:fillRect/>
          </a:stretch>
        </p:blipFill>
        <p:spPr>
          <a:xfrm>
            <a:off x="719257" y="1759625"/>
            <a:ext cx="5660588" cy="5660588"/>
          </a:xfrm>
          <a:prstGeom prst="rect">
            <a:avLst/>
          </a:prstGeom>
        </p:spPr>
      </p:pic>
      <p:sp>
        <p:nvSpPr>
          <p:cNvPr id="4" name="Text 1"/>
          <p:cNvSpPr/>
          <p:nvPr/>
        </p:nvSpPr>
        <p:spPr>
          <a:xfrm>
            <a:off x="6888718" y="1713428"/>
            <a:ext cx="7029926" cy="986195"/>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The final stage makes the </a:t>
            </a:r>
            <a:r>
              <a:rPr lang="en-US" sz="1600" b="1" dirty="0">
                <a:solidFill>
                  <a:srgbClr val="E0D6DE"/>
                </a:solidFill>
                <a:latin typeface="Fira Sans" pitchFamily="34" charset="0"/>
                <a:ea typeface="Fira Sans" pitchFamily="34" charset="-122"/>
                <a:cs typeface="Fira Sans" pitchFamily="34" charset="-120"/>
              </a:rPr>
              <a:t>processed, high-quality data available</a:t>
            </a:r>
            <a:r>
              <a:rPr lang="en-US" sz="1600" dirty="0">
                <a:solidFill>
                  <a:srgbClr val="E0D6DE"/>
                </a:solidFill>
                <a:latin typeface="Fira Sans" pitchFamily="34" charset="0"/>
                <a:ea typeface="Fira Sans" pitchFamily="34" charset="-122"/>
                <a:cs typeface="Fira Sans" pitchFamily="34" charset="-120"/>
              </a:rPr>
              <a:t> to its end-users and applications, just like a server delivering a perfectly cooked meal to a diner.</a:t>
            </a:r>
            <a:endParaRPr lang="en-US" sz="1600" dirty="0"/>
          </a:p>
        </p:txBody>
      </p:sp>
      <p:sp>
        <p:nvSpPr>
          <p:cNvPr id="5" name="Text 2"/>
          <p:cNvSpPr/>
          <p:nvPr/>
        </p:nvSpPr>
        <p:spPr>
          <a:xfrm>
            <a:off x="6888718" y="2905125"/>
            <a:ext cx="3390067" cy="321112"/>
          </a:xfrm>
          <a:prstGeom prst="rect">
            <a:avLst/>
          </a:prstGeom>
          <a:noFill/>
          <a:ln/>
        </p:spPr>
        <p:txBody>
          <a:bodyPr wrap="none" lIns="0" tIns="0" rIns="0" bIns="0" rtlCol="0" anchor="t"/>
          <a:lstStyle/>
          <a:p>
            <a:pPr marL="0" indent="0" algn="l">
              <a:lnSpc>
                <a:spcPts val="2500"/>
              </a:lnSpc>
              <a:buNone/>
            </a:pPr>
            <a:r>
              <a:rPr lang="en-US" sz="2000" dirty="0">
                <a:solidFill>
                  <a:srgbClr val="FBF3FA"/>
                </a:solidFill>
                <a:latin typeface="Fira Mono Medium" pitchFamily="34" charset="0"/>
                <a:ea typeface="Fira Mono Medium" pitchFamily="34" charset="-122"/>
                <a:cs typeface="Fira Mono Medium" pitchFamily="34" charset="-120"/>
              </a:rPr>
              <a:t>Who Consumes the Data?</a:t>
            </a:r>
            <a:endParaRPr lang="en-US" sz="2000" dirty="0"/>
          </a:p>
        </p:txBody>
      </p:sp>
      <p:sp>
        <p:nvSpPr>
          <p:cNvPr id="6" name="Text 3"/>
          <p:cNvSpPr/>
          <p:nvPr/>
        </p:nvSpPr>
        <p:spPr>
          <a:xfrm>
            <a:off x="6888718" y="3431738"/>
            <a:ext cx="7029926" cy="657463"/>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E0D6DE"/>
                </a:solidFill>
                <a:latin typeface="Fira Sans" pitchFamily="34" charset="0"/>
                <a:ea typeface="Fira Sans" pitchFamily="34" charset="-122"/>
                <a:cs typeface="Fira Sans" pitchFamily="34" charset="-120"/>
              </a:rPr>
              <a:t>Data Analysts:</a:t>
            </a:r>
            <a:r>
              <a:rPr lang="en-US" sz="1600" dirty="0">
                <a:solidFill>
                  <a:srgbClr val="E0D6DE"/>
                </a:solidFill>
                <a:latin typeface="Fira Sans" pitchFamily="34" charset="0"/>
                <a:ea typeface="Fira Sans" pitchFamily="34" charset="-122"/>
                <a:cs typeface="Fira Sans" pitchFamily="34" charset="-120"/>
              </a:rPr>
              <a:t> Use Business Intelligence (BI) tools (e.g., Tableau, Power BI) to create reports and dashboards.</a:t>
            </a:r>
            <a:endParaRPr lang="en-US" sz="1600" dirty="0"/>
          </a:p>
        </p:txBody>
      </p:sp>
      <p:sp>
        <p:nvSpPr>
          <p:cNvPr id="7" name="Text 4"/>
          <p:cNvSpPr/>
          <p:nvPr/>
        </p:nvSpPr>
        <p:spPr>
          <a:xfrm>
            <a:off x="6888718" y="4161115"/>
            <a:ext cx="7029926" cy="657463"/>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E0D6DE"/>
                </a:solidFill>
                <a:latin typeface="Fira Sans" pitchFamily="34" charset="0"/>
                <a:ea typeface="Fira Sans" pitchFamily="34" charset="-122"/>
                <a:cs typeface="Fira Sans" pitchFamily="34" charset="-120"/>
              </a:rPr>
              <a:t>Applications:</a:t>
            </a:r>
            <a:r>
              <a:rPr lang="en-US" sz="1600" dirty="0">
                <a:solidFill>
                  <a:srgbClr val="E0D6DE"/>
                </a:solidFill>
                <a:latin typeface="Fira Sans" pitchFamily="34" charset="0"/>
                <a:ea typeface="Fira Sans" pitchFamily="34" charset="-122"/>
                <a:cs typeface="Fira Sans" pitchFamily="34" charset="-120"/>
              </a:rPr>
              <a:t> Integrate data via APIs to power features like real-time product recommendations.</a:t>
            </a:r>
            <a:endParaRPr lang="en-US" sz="1600" dirty="0"/>
          </a:p>
        </p:txBody>
      </p:sp>
      <p:sp>
        <p:nvSpPr>
          <p:cNvPr id="8" name="Text 5"/>
          <p:cNvSpPr/>
          <p:nvPr/>
        </p:nvSpPr>
        <p:spPr>
          <a:xfrm>
            <a:off x="6888718" y="4890492"/>
            <a:ext cx="7029926"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E0D6DE"/>
                </a:solidFill>
                <a:latin typeface="Fira Sans" pitchFamily="34" charset="0"/>
                <a:ea typeface="Fira Sans" pitchFamily="34" charset="-122"/>
                <a:cs typeface="Fira Sans" pitchFamily="34" charset="-120"/>
              </a:rPr>
              <a:t>Machine Learning Models:</a:t>
            </a:r>
            <a:r>
              <a:rPr lang="en-US" sz="1600" dirty="0">
                <a:solidFill>
                  <a:srgbClr val="E0D6DE"/>
                </a:solidFill>
                <a:latin typeface="Fira Sans" pitchFamily="34" charset="0"/>
                <a:ea typeface="Fira Sans" pitchFamily="34" charset="-122"/>
                <a:cs typeface="Fira Sans" pitchFamily="34" charset="-120"/>
              </a:rPr>
              <a:t> Consume data for training and predictions.</a:t>
            </a:r>
            <a:endParaRPr lang="en-US" sz="1600" dirty="0"/>
          </a:p>
        </p:txBody>
      </p:sp>
      <p:sp>
        <p:nvSpPr>
          <p:cNvPr id="9" name="Text 6"/>
          <p:cNvSpPr/>
          <p:nvPr/>
        </p:nvSpPr>
        <p:spPr>
          <a:xfrm>
            <a:off x="6888718" y="5404128"/>
            <a:ext cx="7029926" cy="657463"/>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This stage enables businesses to gain actionable insights and create data-powered experiences.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1267</Words>
  <Application>Microsoft Office PowerPoint</Application>
  <PresentationFormat>Custom</PresentationFormat>
  <Paragraphs>174</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Fira Sans</vt:lpstr>
      <vt:lpstr>Roboto</vt:lpstr>
      <vt:lpstr>Fira Mono Medium</vt:lpstr>
      <vt:lpstr>Roboto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Yashwanth Paturi</cp:lastModifiedBy>
  <cp:revision>2</cp:revision>
  <dcterms:created xsi:type="dcterms:W3CDTF">2025-08-01T09:04:10Z</dcterms:created>
  <dcterms:modified xsi:type="dcterms:W3CDTF">2025-08-01T09:34:14Z</dcterms:modified>
</cp:coreProperties>
</file>